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4">
  <p:sldMasterIdLst>
    <p:sldMasterId id="2147483649" r:id="rId1"/>
  </p:sldMasterIdLst>
  <p:notesMasterIdLst>
    <p:notesMasterId r:id="rId14"/>
  </p:notesMasterIdLst>
  <p:sldIdLst>
    <p:sldId id="650" r:id="rId2"/>
    <p:sldId id="661" r:id="rId3"/>
    <p:sldId id="665" r:id="rId4"/>
    <p:sldId id="666" r:id="rId5"/>
    <p:sldId id="667" r:id="rId6"/>
    <p:sldId id="664" r:id="rId7"/>
    <p:sldId id="761" r:id="rId8"/>
    <p:sldId id="762" r:id="rId9"/>
    <p:sldId id="696" r:id="rId10"/>
    <p:sldId id="747" r:id="rId11"/>
    <p:sldId id="748" r:id="rId12"/>
    <p:sldId id="746" r:id="rId13"/>
  </p:sldIdLst>
  <p:sldSz cx="10693400" cy="7561263"/>
  <p:notesSz cx="6794500" cy="9931400"/>
  <p:defaultTextStyle>
    <a:defPPr>
      <a:defRPr lang="en-GB"/>
    </a:defPPr>
    <a:lvl1pPr algn="l" rtl="0" fontAlgn="base">
      <a:spcBef>
        <a:spcPct val="0"/>
      </a:spcBef>
      <a:spcAft>
        <a:spcPct val="0"/>
      </a:spcAft>
      <a:defRPr sz="2100" kern="1200">
        <a:solidFill>
          <a:schemeClr val="tx1"/>
        </a:solidFill>
        <a:latin typeface="Arial" charset="0"/>
        <a:ea typeface="+mn-ea"/>
        <a:cs typeface="Arial" charset="0"/>
      </a:defRPr>
    </a:lvl1pPr>
    <a:lvl2pPr marL="456069" algn="l" rtl="0" fontAlgn="base">
      <a:spcBef>
        <a:spcPct val="0"/>
      </a:spcBef>
      <a:spcAft>
        <a:spcPct val="0"/>
      </a:spcAft>
      <a:defRPr sz="2100" kern="1200">
        <a:solidFill>
          <a:schemeClr val="tx1"/>
        </a:solidFill>
        <a:latin typeface="Arial" charset="0"/>
        <a:ea typeface="+mn-ea"/>
        <a:cs typeface="Arial" charset="0"/>
      </a:defRPr>
    </a:lvl2pPr>
    <a:lvl3pPr marL="912135" algn="l" rtl="0" fontAlgn="base">
      <a:spcBef>
        <a:spcPct val="0"/>
      </a:spcBef>
      <a:spcAft>
        <a:spcPct val="0"/>
      </a:spcAft>
      <a:defRPr sz="2100" kern="1200">
        <a:solidFill>
          <a:schemeClr val="tx1"/>
        </a:solidFill>
        <a:latin typeface="Arial" charset="0"/>
        <a:ea typeface="+mn-ea"/>
        <a:cs typeface="Arial" charset="0"/>
      </a:defRPr>
    </a:lvl3pPr>
    <a:lvl4pPr marL="1368215" algn="l" rtl="0" fontAlgn="base">
      <a:spcBef>
        <a:spcPct val="0"/>
      </a:spcBef>
      <a:spcAft>
        <a:spcPct val="0"/>
      </a:spcAft>
      <a:defRPr sz="2100" kern="1200">
        <a:solidFill>
          <a:schemeClr val="tx1"/>
        </a:solidFill>
        <a:latin typeface="Arial" charset="0"/>
        <a:ea typeface="+mn-ea"/>
        <a:cs typeface="Arial" charset="0"/>
      </a:defRPr>
    </a:lvl4pPr>
    <a:lvl5pPr marL="1824286" algn="l" rtl="0" fontAlgn="base">
      <a:spcBef>
        <a:spcPct val="0"/>
      </a:spcBef>
      <a:spcAft>
        <a:spcPct val="0"/>
      </a:spcAft>
      <a:defRPr sz="2100" kern="1200">
        <a:solidFill>
          <a:schemeClr val="tx1"/>
        </a:solidFill>
        <a:latin typeface="Arial" charset="0"/>
        <a:ea typeface="+mn-ea"/>
        <a:cs typeface="Arial" charset="0"/>
      </a:defRPr>
    </a:lvl5pPr>
    <a:lvl6pPr marL="2280360" algn="l" defTabSz="912135" rtl="0" eaLnBrk="1" latinLnBrk="0" hangingPunct="1">
      <a:defRPr sz="2100" kern="1200">
        <a:solidFill>
          <a:schemeClr val="tx1"/>
        </a:solidFill>
        <a:latin typeface="Arial" charset="0"/>
        <a:ea typeface="+mn-ea"/>
        <a:cs typeface="Arial" charset="0"/>
      </a:defRPr>
    </a:lvl6pPr>
    <a:lvl7pPr marL="2736432" algn="l" defTabSz="912135" rtl="0" eaLnBrk="1" latinLnBrk="0" hangingPunct="1">
      <a:defRPr sz="2100" kern="1200">
        <a:solidFill>
          <a:schemeClr val="tx1"/>
        </a:solidFill>
        <a:latin typeface="Arial" charset="0"/>
        <a:ea typeface="+mn-ea"/>
        <a:cs typeface="Arial" charset="0"/>
      </a:defRPr>
    </a:lvl7pPr>
    <a:lvl8pPr marL="3192503" algn="l" defTabSz="912135" rtl="0" eaLnBrk="1" latinLnBrk="0" hangingPunct="1">
      <a:defRPr sz="2100" kern="1200">
        <a:solidFill>
          <a:schemeClr val="tx1"/>
        </a:solidFill>
        <a:latin typeface="Arial" charset="0"/>
        <a:ea typeface="+mn-ea"/>
        <a:cs typeface="Arial" charset="0"/>
      </a:defRPr>
    </a:lvl8pPr>
    <a:lvl9pPr marL="3648575" algn="l" defTabSz="912135" rtl="0" eaLnBrk="1" latinLnBrk="0" hangingPunct="1">
      <a:defRPr sz="2100" kern="1200">
        <a:solidFill>
          <a:schemeClr val="tx1"/>
        </a:solidFill>
        <a:latin typeface="Arial" charset="0"/>
        <a:ea typeface="+mn-ea"/>
        <a:cs typeface="Arial" charset="0"/>
      </a:defRPr>
    </a:lvl9pPr>
  </p:defaultTextStyle>
  <p:extLst>
    <p:ext uri="{EFAFB233-063F-42B5-8137-9DF3F51BA10A}">
      <p15:sldGuideLst xmlns:p15="http://schemas.microsoft.com/office/powerpoint/2012/main" xmlns="">
        <p15:guide id="1" orient="horz" pos="1633" userDrawn="1">
          <p15:clr>
            <a:srgbClr val="A4A3A4"/>
          </p15:clr>
        </p15:guide>
        <p15:guide id="2" orient="horz" pos="4355" userDrawn="1">
          <p15:clr>
            <a:srgbClr val="A4A3A4"/>
          </p15:clr>
        </p15:guide>
        <p15:guide id="3" orient="horz" pos="447">
          <p15:clr>
            <a:srgbClr val="A4A3A4"/>
          </p15:clr>
        </p15:guide>
        <p15:guide id="4" pos="3345" userDrawn="1">
          <p15:clr>
            <a:srgbClr val="A4A3A4"/>
          </p15:clr>
        </p15:guide>
        <p15:guide id="5" pos="6486">
          <p15:clr>
            <a:srgbClr val="A4A3A4"/>
          </p15:clr>
        </p15:guide>
        <p15:guide id="6" pos="254">
          <p15:clr>
            <a:srgbClr val="A4A3A4"/>
          </p15:clr>
        </p15:guide>
        <p15:guide id="7" pos="4956" userDrawn="1">
          <p15:clr>
            <a:srgbClr val="A4A3A4"/>
          </p15:clr>
        </p15:guide>
        <p15:guide id="8" pos="1651">
          <p15:clr>
            <a:srgbClr val="A4A3A4"/>
          </p15:clr>
        </p15:guide>
        <p15:guide id="9" pos="1826" userDrawn="1">
          <p15:clr>
            <a:srgbClr val="A4A3A4"/>
          </p15:clr>
        </p15:guide>
        <p15:guide id="10" pos="3232" userDrawn="1">
          <p15:clr>
            <a:srgbClr val="A4A3A4"/>
          </p15:clr>
        </p15:guide>
        <p15:guide id="11" orient="horz" pos="329" userDrawn="1">
          <p15:clr>
            <a:srgbClr val="A4A3A4"/>
          </p15:clr>
        </p15:guide>
        <p15:guide id="12" orient="horz" pos="2238" userDrawn="1">
          <p15:clr>
            <a:srgbClr val="A4A3A4"/>
          </p15:clr>
        </p15:guide>
        <p15:guide id="13" orient="horz" pos="4302" userDrawn="1">
          <p15:clr>
            <a:srgbClr val="A4A3A4"/>
          </p15:clr>
        </p15:guide>
        <p15:guide id="14" orient="horz" pos="1649">
          <p15:clr>
            <a:srgbClr val="A4A3A4"/>
          </p15:clr>
        </p15:guide>
        <p15:guide id="15" orient="horz" pos="1473">
          <p15:clr>
            <a:srgbClr val="A4A3A4"/>
          </p15:clr>
        </p15:guide>
        <p15:guide id="16" pos="4210">
          <p15:clr>
            <a:srgbClr val="A4A3A4"/>
          </p15:clr>
        </p15:guide>
      </p15:sldGuideLst>
    </p:ext>
    <p:ext uri="{2D200454-40CA-4A62-9FC3-DE9A4176ACB9}">
      <p15:notesGuideLst xmlns:p15="http://schemas.microsoft.com/office/powerpoint/2012/main" xmlns="">
        <p15:guide id="1" orient="horz" pos="3128" userDrawn="1">
          <p15:clr>
            <a:srgbClr val="A4A3A4"/>
          </p15:clr>
        </p15:guide>
        <p15:guide id="2" pos="214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D6"/>
    <a:srgbClr val="FF0066"/>
    <a:srgbClr val="C0C0C0"/>
    <a:srgbClr val="CC3399"/>
    <a:srgbClr val="DDDDDD"/>
    <a:srgbClr val="FF0000"/>
    <a:srgbClr val="FF6600"/>
    <a:srgbClr val="FFCC66"/>
    <a:srgbClr val="FFFF66"/>
    <a:srgbClr val="FF99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35" autoAdjust="0"/>
    <p:restoredTop sz="95386" autoAdjust="0"/>
  </p:normalViewPr>
  <p:slideViewPr>
    <p:cSldViewPr snapToGrid="0" showGuides="1">
      <p:cViewPr varScale="1">
        <p:scale>
          <a:sx n="86" d="100"/>
          <a:sy n="86" d="100"/>
        </p:scale>
        <p:origin x="-1600" y="-104"/>
      </p:cViewPr>
      <p:guideLst>
        <p:guide orient="horz" pos="1633"/>
        <p:guide orient="horz" pos="4355"/>
        <p:guide orient="horz" pos="447"/>
        <p:guide orient="horz" pos="329"/>
        <p:guide orient="horz" pos="2238"/>
        <p:guide orient="horz" pos="4302"/>
        <p:guide orient="horz" pos="1649"/>
        <p:guide orient="horz" pos="1473"/>
        <p:guide pos="3345"/>
        <p:guide pos="6486"/>
        <p:guide pos="254"/>
        <p:guide pos="4956"/>
        <p:guide pos="1651"/>
        <p:guide pos="1826"/>
        <p:guide pos="3232"/>
        <p:guide pos="4210"/>
      </p:guideLst>
    </p:cSldViewPr>
  </p:slideViewPr>
  <p:notesTextViewPr>
    <p:cViewPr>
      <p:scale>
        <a:sx n="100" d="100"/>
        <a:sy n="100" d="100"/>
      </p:scale>
      <p:origin x="0" y="0"/>
    </p:cViewPr>
  </p:notesTextViewPr>
  <p:sorterViewPr>
    <p:cViewPr>
      <p:scale>
        <a:sx n="50" d="100"/>
        <a:sy n="50" d="100"/>
      </p:scale>
      <p:origin x="0" y="0"/>
    </p:cViewPr>
  </p:sorterViewPr>
  <p:notesViewPr>
    <p:cSldViewPr snapToGrid="0" showGuides="1">
      <p:cViewPr varScale="1">
        <p:scale>
          <a:sx n="63" d="100"/>
          <a:sy n="63" d="100"/>
        </p:scale>
        <p:origin x="-2838" y="-126"/>
      </p:cViewPr>
      <p:guideLst>
        <p:guide orient="horz" pos="3128"/>
        <p:guide pos="214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interSettings" Target="printerSettings/printerSettings1.bin"/><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1"/>
            <a:ext cx="2944689" cy="497803"/>
          </a:xfrm>
          <a:prstGeom prst="rect">
            <a:avLst/>
          </a:prstGeom>
          <a:noFill/>
          <a:ln w="9525">
            <a:noFill/>
            <a:miter lim="800000"/>
            <a:headEnd/>
            <a:tailEnd/>
          </a:ln>
          <a:effectLst/>
        </p:spPr>
        <p:txBody>
          <a:bodyPr vert="horz" wrap="square" lIns="91406" tIns="45702" rIns="91406" bIns="45702" numCol="1" anchor="t" anchorCtr="0" compatLnSpc="1">
            <a:prstTxWarp prst="textNoShape">
              <a:avLst/>
            </a:prstTxWarp>
          </a:bodyPr>
          <a:lstStyle>
            <a:lvl1pPr defTabSz="914567">
              <a:defRPr sz="1200" dirty="0"/>
            </a:lvl1pPr>
          </a:lstStyle>
          <a:p>
            <a:pPr>
              <a:defRPr/>
            </a:pPr>
            <a:endParaRPr lang="en-GB" dirty="0"/>
          </a:p>
        </p:txBody>
      </p:sp>
      <p:sp>
        <p:nvSpPr>
          <p:cNvPr id="12291" name="Rectangle 3"/>
          <p:cNvSpPr>
            <a:spLocks noGrp="1" noChangeArrowheads="1"/>
          </p:cNvSpPr>
          <p:nvPr>
            <p:ph type="dt" idx="1"/>
          </p:nvPr>
        </p:nvSpPr>
        <p:spPr bwMode="auto">
          <a:xfrm>
            <a:off x="3846775" y="1"/>
            <a:ext cx="2946207" cy="497803"/>
          </a:xfrm>
          <a:prstGeom prst="rect">
            <a:avLst/>
          </a:prstGeom>
          <a:noFill/>
          <a:ln w="9525">
            <a:noFill/>
            <a:miter lim="800000"/>
            <a:headEnd/>
            <a:tailEnd/>
          </a:ln>
          <a:effectLst/>
        </p:spPr>
        <p:txBody>
          <a:bodyPr vert="horz" wrap="square" lIns="91406" tIns="45702" rIns="91406" bIns="45702" numCol="1" anchor="t" anchorCtr="0" compatLnSpc="1">
            <a:prstTxWarp prst="textNoShape">
              <a:avLst/>
            </a:prstTxWarp>
          </a:bodyPr>
          <a:lstStyle>
            <a:lvl1pPr algn="r" defTabSz="914567">
              <a:defRPr sz="1200" dirty="0"/>
            </a:lvl1pPr>
          </a:lstStyle>
          <a:p>
            <a:pPr>
              <a:defRPr/>
            </a:pPr>
            <a:endParaRPr lang="en-GB" dirty="0"/>
          </a:p>
        </p:txBody>
      </p:sp>
      <p:sp>
        <p:nvSpPr>
          <p:cNvPr id="26628" name="Rectangle 4"/>
          <p:cNvSpPr>
            <a:spLocks noGrp="1" noRot="1" noChangeAspect="1" noChangeArrowheads="1" noTextEdit="1"/>
          </p:cNvSpPr>
          <p:nvPr>
            <p:ph type="sldImg" idx="2"/>
          </p:nvPr>
        </p:nvSpPr>
        <p:spPr bwMode="auto">
          <a:xfrm>
            <a:off x="763588" y="742950"/>
            <a:ext cx="5268912" cy="37274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678843" y="4717570"/>
            <a:ext cx="5436815" cy="4470979"/>
          </a:xfrm>
          <a:prstGeom prst="rect">
            <a:avLst/>
          </a:prstGeom>
          <a:noFill/>
          <a:ln w="9525">
            <a:noFill/>
            <a:miter lim="800000"/>
            <a:headEnd/>
            <a:tailEnd/>
          </a:ln>
          <a:effectLst/>
        </p:spPr>
        <p:txBody>
          <a:bodyPr vert="horz" wrap="square" lIns="91406" tIns="45702" rIns="91406" bIns="45702" numCol="1" anchor="t" anchorCtr="0" compatLnSpc="1">
            <a:prstTxWarp prst="textNoShape">
              <a:avLst/>
            </a:prstTxWarp>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2294" name="Rectangle 6"/>
          <p:cNvSpPr>
            <a:spLocks noGrp="1" noChangeArrowheads="1"/>
          </p:cNvSpPr>
          <p:nvPr>
            <p:ph type="ftr" sz="quarter" idx="4"/>
          </p:nvPr>
        </p:nvSpPr>
        <p:spPr bwMode="auto">
          <a:xfrm>
            <a:off x="0" y="9432057"/>
            <a:ext cx="2944689" cy="497803"/>
          </a:xfrm>
          <a:prstGeom prst="rect">
            <a:avLst/>
          </a:prstGeom>
          <a:noFill/>
          <a:ln w="9525">
            <a:noFill/>
            <a:miter lim="800000"/>
            <a:headEnd/>
            <a:tailEnd/>
          </a:ln>
          <a:effectLst/>
        </p:spPr>
        <p:txBody>
          <a:bodyPr vert="horz" wrap="square" lIns="91406" tIns="45702" rIns="91406" bIns="45702" numCol="1" anchor="b" anchorCtr="0" compatLnSpc="1">
            <a:prstTxWarp prst="textNoShape">
              <a:avLst/>
            </a:prstTxWarp>
          </a:bodyPr>
          <a:lstStyle>
            <a:lvl1pPr defTabSz="914567">
              <a:defRPr sz="1200" dirty="0"/>
            </a:lvl1pPr>
          </a:lstStyle>
          <a:p>
            <a:pPr>
              <a:defRPr/>
            </a:pPr>
            <a:endParaRPr lang="en-GB" dirty="0"/>
          </a:p>
        </p:txBody>
      </p:sp>
      <p:sp>
        <p:nvSpPr>
          <p:cNvPr id="12295" name="Rectangle 7"/>
          <p:cNvSpPr>
            <a:spLocks noGrp="1" noChangeArrowheads="1"/>
          </p:cNvSpPr>
          <p:nvPr>
            <p:ph type="sldNum" sz="quarter" idx="5"/>
          </p:nvPr>
        </p:nvSpPr>
        <p:spPr bwMode="auto">
          <a:xfrm>
            <a:off x="3846775" y="9432057"/>
            <a:ext cx="2946207" cy="497803"/>
          </a:xfrm>
          <a:prstGeom prst="rect">
            <a:avLst/>
          </a:prstGeom>
          <a:noFill/>
          <a:ln w="9525">
            <a:noFill/>
            <a:miter lim="800000"/>
            <a:headEnd/>
            <a:tailEnd/>
          </a:ln>
          <a:effectLst/>
        </p:spPr>
        <p:txBody>
          <a:bodyPr vert="horz" wrap="square" lIns="91406" tIns="45702" rIns="91406" bIns="45702" numCol="1" anchor="b" anchorCtr="0" compatLnSpc="1">
            <a:prstTxWarp prst="textNoShape">
              <a:avLst/>
            </a:prstTxWarp>
          </a:bodyPr>
          <a:lstStyle>
            <a:lvl1pPr algn="r" defTabSz="914567">
              <a:defRPr sz="1200"/>
            </a:lvl1pPr>
          </a:lstStyle>
          <a:p>
            <a:pPr>
              <a:defRPr/>
            </a:pPr>
            <a:fld id="{1EB9B084-2C7B-456D-8CAB-D25CCCEB7169}" type="slidenum">
              <a:rPr lang="en-GB"/>
              <a:pPr>
                <a:defRPr/>
              </a:pPr>
              <a:t>‹#›</a:t>
            </a:fld>
            <a:endParaRPr lang="en-GB" dirty="0"/>
          </a:p>
        </p:txBody>
      </p:sp>
    </p:spTree>
    <p:extLst>
      <p:ext uri="{BB962C8B-B14F-4D97-AF65-F5344CB8AC3E}">
        <p14:creationId xmlns:p14="http://schemas.microsoft.com/office/powerpoint/2010/main" val="301557238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Arial" charset="0"/>
        <a:ea typeface="+mn-ea"/>
        <a:cs typeface="Arial" charset="0"/>
      </a:defRPr>
    </a:lvl1pPr>
    <a:lvl2pPr marL="456069" algn="l" rtl="0" eaLnBrk="0" fontAlgn="base" hangingPunct="0">
      <a:spcBef>
        <a:spcPct val="30000"/>
      </a:spcBef>
      <a:spcAft>
        <a:spcPct val="0"/>
      </a:spcAft>
      <a:defRPr sz="1300" kern="1200">
        <a:solidFill>
          <a:schemeClr val="tx1"/>
        </a:solidFill>
        <a:latin typeface="Arial" charset="0"/>
        <a:ea typeface="+mn-ea"/>
        <a:cs typeface="Arial" charset="0"/>
      </a:defRPr>
    </a:lvl2pPr>
    <a:lvl3pPr marL="912135" algn="l" rtl="0" eaLnBrk="0" fontAlgn="base" hangingPunct="0">
      <a:spcBef>
        <a:spcPct val="30000"/>
      </a:spcBef>
      <a:spcAft>
        <a:spcPct val="0"/>
      </a:spcAft>
      <a:defRPr sz="1300" kern="1200">
        <a:solidFill>
          <a:schemeClr val="tx1"/>
        </a:solidFill>
        <a:latin typeface="Arial" charset="0"/>
        <a:ea typeface="+mn-ea"/>
        <a:cs typeface="Arial" charset="0"/>
      </a:defRPr>
    </a:lvl3pPr>
    <a:lvl4pPr marL="1368215" algn="l" rtl="0" eaLnBrk="0" fontAlgn="base" hangingPunct="0">
      <a:spcBef>
        <a:spcPct val="30000"/>
      </a:spcBef>
      <a:spcAft>
        <a:spcPct val="0"/>
      </a:spcAft>
      <a:defRPr sz="1300" kern="1200">
        <a:solidFill>
          <a:schemeClr val="tx1"/>
        </a:solidFill>
        <a:latin typeface="Arial" charset="0"/>
        <a:ea typeface="+mn-ea"/>
        <a:cs typeface="Arial" charset="0"/>
      </a:defRPr>
    </a:lvl4pPr>
    <a:lvl5pPr marL="1824286" algn="l" rtl="0" eaLnBrk="0" fontAlgn="base" hangingPunct="0">
      <a:spcBef>
        <a:spcPct val="30000"/>
      </a:spcBef>
      <a:spcAft>
        <a:spcPct val="0"/>
      </a:spcAft>
      <a:defRPr sz="1300" kern="1200">
        <a:solidFill>
          <a:schemeClr val="tx1"/>
        </a:solidFill>
        <a:latin typeface="Arial" charset="0"/>
        <a:ea typeface="+mn-ea"/>
        <a:cs typeface="Arial" charset="0"/>
      </a:defRPr>
    </a:lvl5pPr>
    <a:lvl6pPr marL="2280360" algn="l" defTabSz="912135" rtl="0" eaLnBrk="1" latinLnBrk="0" hangingPunct="1">
      <a:defRPr sz="1300" kern="1200">
        <a:solidFill>
          <a:schemeClr val="tx1"/>
        </a:solidFill>
        <a:latin typeface="+mn-lt"/>
        <a:ea typeface="+mn-ea"/>
        <a:cs typeface="+mn-cs"/>
      </a:defRPr>
    </a:lvl6pPr>
    <a:lvl7pPr marL="2736432" algn="l" defTabSz="912135" rtl="0" eaLnBrk="1" latinLnBrk="0" hangingPunct="1">
      <a:defRPr sz="1300" kern="1200">
        <a:solidFill>
          <a:schemeClr val="tx1"/>
        </a:solidFill>
        <a:latin typeface="+mn-lt"/>
        <a:ea typeface="+mn-ea"/>
        <a:cs typeface="+mn-cs"/>
      </a:defRPr>
    </a:lvl7pPr>
    <a:lvl8pPr marL="3192503" algn="l" defTabSz="912135" rtl="0" eaLnBrk="1" latinLnBrk="0" hangingPunct="1">
      <a:defRPr sz="1300" kern="1200">
        <a:solidFill>
          <a:schemeClr val="tx1"/>
        </a:solidFill>
        <a:latin typeface="+mn-lt"/>
        <a:ea typeface="+mn-ea"/>
        <a:cs typeface="+mn-cs"/>
      </a:defRPr>
    </a:lvl8pPr>
    <a:lvl9pPr marL="3648575" algn="l" defTabSz="912135" rtl="0" eaLnBrk="1" latinLnBrk="0" hangingPunct="1">
      <a:defRPr sz="1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1704" y="2349500"/>
            <a:ext cx="9090025" cy="1620838"/>
          </a:xfrm>
          <a:prstGeom prst="rect">
            <a:avLst/>
          </a:prstGeom>
        </p:spPr>
        <p:txBody>
          <a:bodyPr lIns="91216" tIns="45609" rIns="91216" bIns="45609"/>
          <a:lstStyle/>
          <a:p>
            <a:r>
              <a:rPr lang="en-US"/>
              <a:t>Click to edit Master title style</a:t>
            </a:r>
            <a:endParaRPr lang="en-GB"/>
          </a:p>
        </p:txBody>
      </p:sp>
      <p:sp>
        <p:nvSpPr>
          <p:cNvPr id="3" name="Subtitle 2"/>
          <p:cNvSpPr>
            <a:spLocks noGrp="1"/>
          </p:cNvSpPr>
          <p:nvPr>
            <p:ph type="subTitle" idx="1"/>
          </p:nvPr>
        </p:nvSpPr>
        <p:spPr>
          <a:xfrm>
            <a:off x="1603375" y="4284669"/>
            <a:ext cx="7486650" cy="1931986"/>
          </a:xfrm>
          <a:prstGeom prst="rect">
            <a:avLst/>
          </a:prstGeom>
        </p:spPr>
        <p:txBody>
          <a:bodyPr lIns="91216" tIns="45609" rIns="91216" bIns="45609"/>
          <a:lstStyle>
            <a:lvl1pPr marL="0" indent="0" algn="ctr">
              <a:buNone/>
              <a:defRPr/>
            </a:lvl1pPr>
            <a:lvl2pPr marL="456069" indent="0" algn="ctr">
              <a:buNone/>
              <a:defRPr/>
            </a:lvl2pPr>
            <a:lvl3pPr marL="912135" indent="0" algn="ctr">
              <a:buNone/>
              <a:defRPr/>
            </a:lvl3pPr>
            <a:lvl4pPr marL="1368215" indent="0" algn="ctr">
              <a:buNone/>
              <a:defRPr/>
            </a:lvl4pPr>
            <a:lvl5pPr marL="1824286" indent="0" algn="ctr">
              <a:buNone/>
              <a:defRPr/>
            </a:lvl5pPr>
            <a:lvl6pPr marL="2280360" indent="0" algn="ctr">
              <a:buNone/>
              <a:defRPr/>
            </a:lvl6pPr>
            <a:lvl7pPr marL="2736432" indent="0" algn="ctr">
              <a:buNone/>
              <a:defRPr/>
            </a:lvl7pPr>
            <a:lvl8pPr marL="3192503" indent="0" algn="ctr">
              <a:buNone/>
              <a:defRPr/>
            </a:lvl8pPr>
            <a:lvl9pPr marL="3648575" indent="0" algn="ctr">
              <a:buNone/>
              <a:defRPr/>
            </a:lvl9pPr>
          </a:lstStyle>
          <a:p>
            <a:r>
              <a:rPr lang="en-US"/>
              <a:t>Click to edit Master subtitle style</a:t>
            </a:r>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35004" y="303219"/>
            <a:ext cx="9623425" cy="1260475"/>
          </a:xfrm>
          <a:prstGeom prst="rect">
            <a:avLst/>
          </a:prstGeom>
        </p:spPr>
        <p:txBody>
          <a:bodyPr lIns="91216" tIns="45609" rIns="91216" bIns="45609"/>
          <a:lstStyle/>
          <a:p>
            <a:r>
              <a:rPr lang="en-US"/>
              <a:t>Click to edit Master title style</a:t>
            </a:r>
            <a:endParaRPr lang="en-GB"/>
          </a:p>
        </p:txBody>
      </p:sp>
      <p:sp>
        <p:nvSpPr>
          <p:cNvPr id="3" name="Vertical Text Placeholder 2"/>
          <p:cNvSpPr>
            <a:spLocks noGrp="1"/>
          </p:cNvSpPr>
          <p:nvPr>
            <p:ph type="body" orient="vert" idx="1"/>
          </p:nvPr>
        </p:nvSpPr>
        <p:spPr>
          <a:xfrm>
            <a:off x="535004" y="1763713"/>
            <a:ext cx="9623425" cy="4991100"/>
          </a:xfrm>
          <a:prstGeom prst="rect">
            <a:avLst/>
          </a:prstGeom>
        </p:spPr>
        <p:txBody>
          <a:bodyPr vert="eaVert" lIns="91216" tIns="45609" rIns="91216" bIns="45609"/>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753350" y="303216"/>
            <a:ext cx="2405063" cy="6451600"/>
          </a:xfrm>
          <a:prstGeom prst="rect">
            <a:avLst/>
          </a:prstGeom>
        </p:spPr>
        <p:txBody>
          <a:bodyPr vert="eaVert" lIns="91216" tIns="45609" rIns="91216" bIns="45609"/>
          <a:lstStyle/>
          <a:p>
            <a:r>
              <a:rPr lang="en-US"/>
              <a:t>Click to edit Master title style</a:t>
            </a:r>
            <a:endParaRPr lang="en-GB"/>
          </a:p>
        </p:txBody>
      </p:sp>
      <p:sp>
        <p:nvSpPr>
          <p:cNvPr id="3" name="Vertical Text Placeholder 2"/>
          <p:cNvSpPr>
            <a:spLocks noGrp="1"/>
          </p:cNvSpPr>
          <p:nvPr>
            <p:ph type="body" orient="vert" idx="1"/>
          </p:nvPr>
        </p:nvSpPr>
        <p:spPr>
          <a:xfrm>
            <a:off x="534991" y="303216"/>
            <a:ext cx="7065962" cy="6451600"/>
          </a:xfrm>
          <a:prstGeom prst="rect">
            <a:avLst/>
          </a:prstGeom>
        </p:spPr>
        <p:txBody>
          <a:bodyPr vert="eaVert" lIns="91216" tIns="45609" rIns="91216" bIns="45609"/>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5004" y="303219"/>
            <a:ext cx="9623425" cy="1260475"/>
          </a:xfrm>
          <a:prstGeom prst="rect">
            <a:avLst/>
          </a:prstGeom>
        </p:spPr>
        <p:txBody>
          <a:bodyPr lIns="91216" tIns="45609" rIns="91216" bIns="45609"/>
          <a:lstStyle/>
          <a:p>
            <a:r>
              <a:rPr lang="en-US"/>
              <a:t>Click to edit Master title style</a:t>
            </a:r>
            <a:endParaRPr lang="en-GB"/>
          </a:p>
        </p:txBody>
      </p:sp>
      <p:sp>
        <p:nvSpPr>
          <p:cNvPr id="3" name="Content Placeholder 2"/>
          <p:cNvSpPr>
            <a:spLocks noGrp="1"/>
          </p:cNvSpPr>
          <p:nvPr>
            <p:ph idx="1"/>
          </p:nvPr>
        </p:nvSpPr>
        <p:spPr>
          <a:xfrm>
            <a:off x="535004" y="1763713"/>
            <a:ext cx="9623425" cy="4991100"/>
          </a:xfrm>
          <a:prstGeom prst="rect">
            <a:avLst/>
          </a:prstGeom>
        </p:spPr>
        <p:txBody>
          <a:bodyPr lIns="91216" tIns="45609" rIns="91216" bIns="45609"/>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4566" y="4859354"/>
            <a:ext cx="9090025" cy="1501775"/>
          </a:xfrm>
          <a:prstGeom prst="rect">
            <a:avLst/>
          </a:prstGeom>
        </p:spPr>
        <p:txBody>
          <a:bodyPr lIns="91216" tIns="45609" rIns="91216" bIns="45609"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844566" y="3205166"/>
            <a:ext cx="9090025" cy="1654175"/>
          </a:xfrm>
          <a:prstGeom prst="rect">
            <a:avLst/>
          </a:prstGeom>
        </p:spPr>
        <p:txBody>
          <a:bodyPr lIns="91216" tIns="45609" rIns="91216" bIns="45609" anchor="b"/>
          <a:lstStyle>
            <a:lvl1pPr marL="0" indent="0">
              <a:buNone/>
              <a:defRPr sz="2100"/>
            </a:lvl1pPr>
            <a:lvl2pPr marL="456069" indent="0">
              <a:buNone/>
              <a:defRPr sz="1800"/>
            </a:lvl2pPr>
            <a:lvl3pPr marL="912135" indent="0">
              <a:buNone/>
              <a:defRPr sz="1600"/>
            </a:lvl3pPr>
            <a:lvl4pPr marL="1368215" indent="0">
              <a:buNone/>
              <a:defRPr sz="1400"/>
            </a:lvl4pPr>
            <a:lvl5pPr marL="1824286" indent="0">
              <a:buNone/>
              <a:defRPr sz="1400"/>
            </a:lvl5pPr>
            <a:lvl6pPr marL="2280360" indent="0">
              <a:buNone/>
              <a:defRPr sz="1400"/>
            </a:lvl6pPr>
            <a:lvl7pPr marL="2736432" indent="0">
              <a:buNone/>
              <a:defRPr sz="1400"/>
            </a:lvl7pPr>
            <a:lvl8pPr marL="3192503" indent="0">
              <a:buNone/>
              <a:defRPr sz="1400"/>
            </a:lvl8pPr>
            <a:lvl9pPr marL="3648575"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35004" y="303219"/>
            <a:ext cx="9623425" cy="1260475"/>
          </a:xfrm>
          <a:prstGeom prst="rect">
            <a:avLst/>
          </a:prstGeom>
        </p:spPr>
        <p:txBody>
          <a:bodyPr lIns="91216" tIns="45609" rIns="91216" bIns="45609"/>
          <a:lstStyle/>
          <a:p>
            <a:r>
              <a:rPr lang="en-US"/>
              <a:t>Click to edit Master title style</a:t>
            </a:r>
            <a:endParaRPr lang="en-GB"/>
          </a:p>
        </p:txBody>
      </p:sp>
      <p:sp>
        <p:nvSpPr>
          <p:cNvPr id="3" name="Content Placeholder 2"/>
          <p:cNvSpPr>
            <a:spLocks noGrp="1"/>
          </p:cNvSpPr>
          <p:nvPr>
            <p:ph sz="half" idx="1"/>
          </p:nvPr>
        </p:nvSpPr>
        <p:spPr>
          <a:xfrm>
            <a:off x="534991" y="1763713"/>
            <a:ext cx="4735512" cy="4991100"/>
          </a:xfrm>
          <a:prstGeom prst="rect">
            <a:avLst/>
          </a:prstGeom>
        </p:spPr>
        <p:txBody>
          <a:bodyPr lIns="91216" tIns="45609" rIns="91216" bIns="45609"/>
          <a:lstStyle>
            <a:lvl1pPr>
              <a:defRPr sz="29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5422900" y="1763713"/>
            <a:ext cx="4735513" cy="4991100"/>
          </a:xfrm>
          <a:prstGeom prst="rect">
            <a:avLst/>
          </a:prstGeom>
        </p:spPr>
        <p:txBody>
          <a:bodyPr lIns="91216" tIns="45609" rIns="91216" bIns="45609"/>
          <a:lstStyle>
            <a:lvl1pPr>
              <a:defRPr sz="29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004" y="303219"/>
            <a:ext cx="9623425" cy="1260475"/>
          </a:xfrm>
          <a:prstGeom prst="rect">
            <a:avLst/>
          </a:prstGeom>
        </p:spPr>
        <p:txBody>
          <a:bodyPr lIns="91216" tIns="45609" rIns="91216" bIns="45609"/>
          <a:lstStyle>
            <a:lvl1pPr>
              <a:defRPr/>
            </a:lvl1pPr>
          </a:lstStyle>
          <a:p>
            <a:r>
              <a:rPr lang="en-US"/>
              <a:t>Click to edit Master title style</a:t>
            </a:r>
            <a:endParaRPr lang="en-GB"/>
          </a:p>
        </p:txBody>
      </p:sp>
      <p:sp>
        <p:nvSpPr>
          <p:cNvPr id="3" name="Text Placeholder 2"/>
          <p:cNvSpPr>
            <a:spLocks noGrp="1"/>
          </p:cNvSpPr>
          <p:nvPr>
            <p:ph type="body" idx="1"/>
          </p:nvPr>
        </p:nvSpPr>
        <p:spPr>
          <a:xfrm>
            <a:off x="534991" y="1692277"/>
            <a:ext cx="4724400" cy="704850"/>
          </a:xfrm>
          <a:prstGeom prst="rect">
            <a:avLst/>
          </a:prstGeom>
        </p:spPr>
        <p:txBody>
          <a:bodyPr lIns="91216" tIns="45609" rIns="91216" bIns="45609" anchor="b"/>
          <a:lstStyle>
            <a:lvl1pPr marL="0" indent="0">
              <a:buNone/>
              <a:defRPr sz="2400" b="1"/>
            </a:lvl1pPr>
            <a:lvl2pPr marL="456069" indent="0">
              <a:buNone/>
              <a:defRPr sz="2100" b="1"/>
            </a:lvl2pPr>
            <a:lvl3pPr marL="912135" indent="0">
              <a:buNone/>
              <a:defRPr sz="1800" b="1"/>
            </a:lvl3pPr>
            <a:lvl4pPr marL="1368215" indent="0">
              <a:buNone/>
              <a:defRPr sz="1600" b="1"/>
            </a:lvl4pPr>
            <a:lvl5pPr marL="1824286" indent="0">
              <a:buNone/>
              <a:defRPr sz="1600" b="1"/>
            </a:lvl5pPr>
            <a:lvl6pPr marL="2280360" indent="0">
              <a:buNone/>
              <a:defRPr sz="1600" b="1"/>
            </a:lvl6pPr>
            <a:lvl7pPr marL="2736432" indent="0">
              <a:buNone/>
              <a:defRPr sz="1600" b="1"/>
            </a:lvl7pPr>
            <a:lvl8pPr marL="3192503" indent="0">
              <a:buNone/>
              <a:defRPr sz="1600" b="1"/>
            </a:lvl8pPr>
            <a:lvl9pPr marL="3648575" indent="0">
              <a:buNone/>
              <a:defRPr sz="1600" b="1"/>
            </a:lvl9pPr>
          </a:lstStyle>
          <a:p>
            <a:pPr lvl="0"/>
            <a:r>
              <a:rPr lang="en-US"/>
              <a:t>Click to edit Master text styles</a:t>
            </a:r>
          </a:p>
        </p:txBody>
      </p:sp>
      <p:sp>
        <p:nvSpPr>
          <p:cNvPr id="4" name="Content Placeholder 3"/>
          <p:cNvSpPr>
            <a:spLocks noGrp="1"/>
          </p:cNvSpPr>
          <p:nvPr>
            <p:ph sz="half" idx="2"/>
          </p:nvPr>
        </p:nvSpPr>
        <p:spPr>
          <a:xfrm>
            <a:off x="534991" y="2397128"/>
            <a:ext cx="4724400" cy="4357688"/>
          </a:xfrm>
          <a:prstGeom prst="rect">
            <a:avLst/>
          </a:prstGeom>
        </p:spPr>
        <p:txBody>
          <a:bodyPr lIns="91216" tIns="45609" rIns="91216" bIns="45609"/>
          <a:lstStyle>
            <a:lvl1pPr>
              <a:defRPr sz="24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5432429" y="1692277"/>
            <a:ext cx="4725988" cy="704850"/>
          </a:xfrm>
          <a:prstGeom prst="rect">
            <a:avLst/>
          </a:prstGeom>
        </p:spPr>
        <p:txBody>
          <a:bodyPr lIns="91216" tIns="45609" rIns="91216" bIns="45609" anchor="b"/>
          <a:lstStyle>
            <a:lvl1pPr marL="0" indent="0">
              <a:buNone/>
              <a:defRPr sz="2400" b="1"/>
            </a:lvl1pPr>
            <a:lvl2pPr marL="456069" indent="0">
              <a:buNone/>
              <a:defRPr sz="2100" b="1"/>
            </a:lvl2pPr>
            <a:lvl3pPr marL="912135" indent="0">
              <a:buNone/>
              <a:defRPr sz="1800" b="1"/>
            </a:lvl3pPr>
            <a:lvl4pPr marL="1368215" indent="0">
              <a:buNone/>
              <a:defRPr sz="1600" b="1"/>
            </a:lvl4pPr>
            <a:lvl5pPr marL="1824286" indent="0">
              <a:buNone/>
              <a:defRPr sz="1600" b="1"/>
            </a:lvl5pPr>
            <a:lvl6pPr marL="2280360" indent="0">
              <a:buNone/>
              <a:defRPr sz="1600" b="1"/>
            </a:lvl6pPr>
            <a:lvl7pPr marL="2736432" indent="0">
              <a:buNone/>
              <a:defRPr sz="1600" b="1"/>
            </a:lvl7pPr>
            <a:lvl8pPr marL="3192503" indent="0">
              <a:buNone/>
              <a:defRPr sz="1600" b="1"/>
            </a:lvl8pPr>
            <a:lvl9pPr marL="3648575"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432429" y="2397128"/>
            <a:ext cx="4725988" cy="4357688"/>
          </a:xfrm>
          <a:prstGeom prst="rect">
            <a:avLst/>
          </a:prstGeom>
        </p:spPr>
        <p:txBody>
          <a:bodyPr lIns="91216" tIns="45609" rIns="91216" bIns="45609"/>
          <a:lstStyle>
            <a:lvl1pPr>
              <a:defRPr sz="24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35004" y="303219"/>
            <a:ext cx="9623425" cy="1260475"/>
          </a:xfrm>
          <a:prstGeom prst="rect">
            <a:avLst/>
          </a:prstGeom>
        </p:spPr>
        <p:txBody>
          <a:bodyPr lIns="91216" tIns="45609" rIns="91216" bIns="45609"/>
          <a:lstStyle/>
          <a:p>
            <a:r>
              <a:rPr lang="en-US"/>
              <a:t>Click to edit Master title style</a:t>
            </a:r>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004" y="301630"/>
            <a:ext cx="3517901" cy="1281113"/>
          </a:xfrm>
          <a:prstGeom prst="rect">
            <a:avLst/>
          </a:prstGeom>
        </p:spPr>
        <p:txBody>
          <a:bodyPr lIns="91216" tIns="45609" rIns="91216" bIns="45609" anchor="b"/>
          <a:lstStyle>
            <a:lvl1pPr algn="l">
              <a:defRPr sz="2100" b="1"/>
            </a:lvl1pPr>
          </a:lstStyle>
          <a:p>
            <a:r>
              <a:rPr lang="en-US"/>
              <a:t>Click to edit Master title style</a:t>
            </a:r>
            <a:endParaRPr lang="en-GB"/>
          </a:p>
        </p:txBody>
      </p:sp>
      <p:sp>
        <p:nvSpPr>
          <p:cNvPr id="3" name="Content Placeholder 2"/>
          <p:cNvSpPr>
            <a:spLocks noGrp="1"/>
          </p:cNvSpPr>
          <p:nvPr>
            <p:ph idx="1"/>
          </p:nvPr>
        </p:nvSpPr>
        <p:spPr>
          <a:xfrm>
            <a:off x="4181479" y="301625"/>
            <a:ext cx="5976938" cy="6453188"/>
          </a:xfrm>
          <a:prstGeom prst="rect">
            <a:avLst/>
          </a:prstGeom>
        </p:spPr>
        <p:txBody>
          <a:bodyPr lIns="91216" tIns="45609" rIns="91216" bIns="45609"/>
          <a:lstStyle>
            <a:lvl1pPr>
              <a:defRPr sz="3200"/>
            </a:lvl1pPr>
            <a:lvl2pPr>
              <a:defRPr sz="29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535004" y="1582753"/>
            <a:ext cx="3517901" cy="5172075"/>
          </a:xfrm>
          <a:prstGeom prst="rect">
            <a:avLst/>
          </a:prstGeom>
        </p:spPr>
        <p:txBody>
          <a:bodyPr lIns="91216" tIns="45609" rIns="91216" bIns="45609"/>
          <a:lstStyle>
            <a:lvl1pPr marL="0" indent="0">
              <a:buNone/>
              <a:defRPr sz="1400"/>
            </a:lvl1pPr>
            <a:lvl2pPr marL="456069" indent="0">
              <a:buNone/>
              <a:defRPr sz="1300"/>
            </a:lvl2pPr>
            <a:lvl3pPr marL="912135" indent="0">
              <a:buNone/>
              <a:defRPr sz="1000"/>
            </a:lvl3pPr>
            <a:lvl4pPr marL="1368215" indent="0">
              <a:buNone/>
              <a:defRPr sz="900"/>
            </a:lvl4pPr>
            <a:lvl5pPr marL="1824286" indent="0">
              <a:buNone/>
              <a:defRPr sz="900"/>
            </a:lvl5pPr>
            <a:lvl6pPr marL="2280360" indent="0">
              <a:buNone/>
              <a:defRPr sz="900"/>
            </a:lvl6pPr>
            <a:lvl7pPr marL="2736432" indent="0">
              <a:buNone/>
              <a:defRPr sz="900"/>
            </a:lvl7pPr>
            <a:lvl8pPr marL="3192503" indent="0">
              <a:buNone/>
              <a:defRPr sz="900"/>
            </a:lvl8pPr>
            <a:lvl9pPr marL="3648575"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95516" y="5292725"/>
            <a:ext cx="6416675" cy="625475"/>
          </a:xfrm>
          <a:prstGeom prst="rect">
            <a:avLst/>
          </a:prstGeom>
        </p:spPr>
        <p:txBody>
          <a:bodyPr lIns="91216" tIns="45609" rIns="91216" bIns="45609" anchor="b"/>
          <a:lstStyle>
            <a:lvl1pPr algn="l">
              <a:defRPr sz="2100" b="1"/>
            </a:lvl1pPr>
          </a:lstStyle>
          <a:p>
            <a:r>
              <a:rPr lang="en-US"/>
              <a:t>Click to edit Master title style</a:t>
            </a:r>
            <a:endParaRPr lang="en-GB"/>
          </a:p>
        </p:txBody>
      </p:sp>
      <p:sp>
        <p:nvSpPr>
          <p:cNvPr id="3" name="Picture Placeholder 2"/>
          <p:cNvSpPr>
            <a:spLocks noGrp="1"/>
          </p:cNvSpPr>
          <p:nvPr>
            <p:ph type="pic" idx="1"/>
          </p:nvPr>
        </p:nvSpPr>
        <p:spPr>
          <a:xfrm>
            <a:off x="2095516" y="676275"/>
            <a:ext cx="6416675" cy="4535488"/>
          </a:xfrm>
          <a:prstGeom prst="rect">
            <a:avLst/>
          </a:prstGeom>
        </p:spPr>
        <p:txBody>
          <a:bodyPr lIns="91216" tIns="45609" rIns="91216" bIns="45609"/>
          <a:lstStyle>
            <a:lvl1pPr marL="0" indent="0">
              <a:buNone/>
              <a:defRPr sz="3200"/>
            </a:lvl1pPr>
            <a:lvl2pPr marL="456069" indent="0">
              <a:buNone/>
              <a:defRPr sz="2900"/>
            </a:lvl2pPr>
            <a:lvl3pPr marL="912135" indent="0">
              <a:buNone/>
              <a:defRPr sz="2400"/>
            </a:lvl3pPr>
            <a:lvl4pPr marL="1368215" indent="0">
              <a:buNone/>
              <a:defRPr sz="2100"/>
            </a:lvl4pPr>
            <a:lvl5pPr marL="1824286" indent="0">
              <a:buNone/>
              <a:defRPr sz="2100"/>
            </a:lvl5pPr>
            <a:lvl6pPr marL="2280360" indent="0">
              <a:buNone/>
              <a:defRPr sz="2100"/>
            </a:lvl6pPr>
            <a:lvl7pPr marL="2736432" indent="0">
              <a:buNone/>
              <a:defRPr sz="2100"/>
            </a:lvl7pPr>
            <a:lvl8pPr marL="3192503" indent="0">
              <a:buNone/>
              <a:defRPr sz="2100"/>
            </a:lvl8pPr>
            <a:lvl9pPr marL="3648575" indent="0">
              <a:buNone/>
              <a:defRPr sz="2100"/>
            </a:lvl9pPr>
          </a:lstStyle>
          <a:p>
            <a:pPr lvl="0"/>
            <a:endParaRPr lang="en-GB" noProof="0" dirty="0"/>
          </a:p>
        </p:txBody>
      </p:sp>
      <p:sp>
        <p:nvSpPr>
          <p:cNvPr id="4" name="Text Placeholder 3"/>
          <p:cNvSpPr>
            <a:spLocks noGrp="1"/>
          </p:cNvSpPr>
          <p:nvPr>
            <p:ph type="body" sz="half" idx="2"/>
          </p:nvPr>
        </p:nvSpPr>
        <p:spPr>
          <a:xfrm>
            <a:off x="2095516" y="5918201"/>
            <a:ext cx="6416675" cy="887413"/>
          </a:xfrm>
          <a:prstGeom prst="rect">
            <a:avLst/>
          </a:prstGeom>
        </p:spPr>
        <p:txBody>
          <a:bodyPr lIns="91216" tIns="45609" rIns="91216" bIns="45609"/>
          <a:lstStyle>
            <a:lvl1pPr marL="0" indent="0">
              <a:buNone/>
              <a:defRPr sz="1400"/>
            </a:lvl1pPr>
            <a:lvl2pPr marL="456069" indent="0">
              <a:buNone/>
              <a:defRPr sz="1300"/>
            </a:lvl2pPr>
            <a:lvl3pPr marL="912135" indent="0">
              <a:buNone/>
              <a:defRPr sz="1000"/>
            </a:lvl3pPr>
            <a:lvl4pPr marL="1368215" indent="0">
              <a:buNone/>
              <a:defRPr sz="900"/>
            </a:lvl4pPr>
            <a:lvl5pPr marL="1824286" indent="0">
              <a:buNone/>
              <a:defRPr sz="900"/>
            </a:lvl5pPr>
            <a:lvl6pPr marL="2280360" indent="0">
              <a:buNone/>
              <a:defRPr sz="900"/>
            </a:lvl6pPr>
            <a:lvl7pPr marL="2736432" indent="0">
              <a:buNone/>
              <a:defRPr sz="900"/>
            </a:lvl7pPr>
            <a:lvl8pPr marL="3192503" indent="0">
              <a:buNone/>
              <a:defRPr sz="900"/>
            </a:lvl8pPr>
            <a:lvl9pPr marL="3648575"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5" name="Text Box 3"/>
          <p:cNvSpPr txBox="1">
            <a:spLocks noChangeArrowheads="1"/>
          </p:cNvSpPr>
          <p:nvPr userDrawn="1"/>
        </p:nvSpPr>
        <p:spPr bwMode="auto">
          <a:xfrm>
            <a:off x="5877603" y="7042156"/>
            <a:ext cx="4462464" cy="515154"/>
          </a:xfrm>
          <a:prstGeom prst="rect">
            <a:avLst/>
          </a:prstGeom>
          <a:noFill/>
          <a:ln w="25400">
            <a:noFill/>
            <a:prstDash val="sysDot"/>
            <a:miter lim="800000"/>
            <a:headEnd/>
            <a:tailEnd/>
          </a:ln>
          <a:effectLst/>
        </p:spPr>
        <p:txBody>
          <a:bodyPr wrap="square" lIns="91064" tIns="45536" rIns="91064" bIns="45536">
            <a:spAutoFit/>
          </a:bodyPr>
          <a:lstStyle/>
          <a:p>
            <a:pPr algn="r" defTabSz="861467">
              <a:spcBef>
                <a:spcPct val="50000"/>
              </a:spcBef>
              <a:defRPr/>
            </a:pPr>
            <a:r>
              <a:rPr lang="en-GB" sz="1100" b="0" dirty="0">
                <a:solidFill>
                  <a:schemeClr val="accent4">
                    <a:lumMod val="50000"/>
                    <a:lumOff val="50000"/>
                  </a:schemeClr>
                </a:solidFill>
                <a:latin typeface="Gill Sans"/>
                <a:cs typeface="Gill Sans"/>
              </a:rPr>
              <a:t>Workshop</a:t>
            </a:r>
          </a:p>
          <a:p>
            <a:pPr algn="r" defTabSz="861467">
              <a:spcBef>
                <a:spcPct val="50000"/>
              </a:spcBef>
              <a:defRPr/>
            </a:pPr>
            <a:r>
              <a:rPr lang="en-GB" sz="1100" b="0" dirty="0">
                <a:solidFill>
                  <a:schemeClr val="accent4">
                    <a:lumMod val="50000"/>
                    <a:lumOff val="50000"/>
                  </a:schemeClr>
                </a:solidFill>
                <a:latin typeface="Gill Sans"/>
                <a:cs typeface="Gill Sans"/>
              </a:rPr>
              <a:t>Space</a:t>
            </a:r>
            <a:r>
              <a:rPr lang="en-GB" sz="1100" b="0" baseline="0" dirty="0">
                <a:solidFill>
                  <a:schemeClr val="accent4">
                    <a:lumMod val="50000"/>
                    <a:lumOff val="50000"/>
                  </a:schemeClr>
                </a:solidFill>
                <a:latin typeface="Gill Sans"/>
                <a:cs typeface="Gill Sans"/>
              </a:rPr>
              <a:t> Syntax Toolkit for QGIS</a:t>
            </a:r>
            <a:endParaRPr lang="en-GB" sz="1100" b="0" dirty="0">
              <a:solidFill>
                <a:schemeClr val="accent4">
                  <a:lumMod val="50000"/>
                  <a:lumOff val="50000"/>
                </a:schemeClr>
              </a:solidFill>
              <a:latin typeface="Gill Sans"/>
              <a:cs typeface="Gill Sans"/>
            </a:endParaRPr>
          </a:p>
        </p:txBody>
      </p:sp>
      <p:cxnSp>
        <p:nvCxnSpPr>
          <p:cNvPr id="12" name="Straight Connector 11"/>
          <p:cNvCxnSpPr/>
          <p:nvPr userDrawn="1"/>
        </p:nvCxnSpPr>
        <p:spPr bwMode="auto">
          <a:xfrm>
            <a:off x="522146" y="4102103"/>
            <a:ext cx="0" cy="888274"/>
          </a:xfrm>
          <a:prstGeom prst="line">
            <a:avLst/>
          </a:prstGeom>
          <a:solidFill>
            <a:schemeClr val="accent1"/>
          </a:solidFill>
          <a:ln w="9525" cap="flat" cmpd="sng" algn="ctr">
            <a:solidFill>
              <a:schemeClr val="tx1">
                <a:lumMod val="65000"/>
                <a:lumOff val="35000"/>
              </a:schemeClr>
            </a:solidFill>
            <a:prstDash val="solid"/>
            <a:round/>
            <a:headEnd type="none" w="med" len="med"/>
            <a:tailEnd type="oval" w="med" len="med"/>
          </a:ln>
          <a:effectLst/>
        </p:spPr>
      </p:cxnSp>
      <p:cxnSp>
        <p:nvCxnSpPr>
          <p:cNvPr id="20" name="Straight Connector 19"/>
          <p:cNvCxnSpPr/>
          <p:nvPr userDrawn="1"/>
        </p:nvCxnSpPr>
        <p:spPr bwMode="auto">
          <a:xfrm>
            <a:off x="522146" y="3206766"/>
            <a:ext cx="0" cy="888274"/>
          </a:xfrm>
          <a:prstGeom prst="line">
            <a:avLst/>
          </a:prstGeom>
          <a:solidFill>
            <a:schemeClr val="accent1"/>
          </a:solidFill>
          <a:ln w="9525" cap="flat" cmpd="sng" algn="ctr">
            <a:solidFill>
              <a:schemeClr val="tx1">
                <a:lumMod val="65000"/>
                <a:lumOff val="35000"/>
              </a:schemeClr>
            </a:solidFill>
            <a:prstDash val="solid"/>
            <a:round/>
            <a:headEnd type="none" w="med" len="med"/>
            <a:tailEnd type="oval" w="med" len="med"/>
          </a:ln>
          <a:effectLst/>
        </p:spPr>
      </p:cxnSp>
      <p:cxnSp>
        <p:nvCxnSpPr>
          <p:cNvPr id="21" name="Straight Connector 20"/>
          <p:cNvCxnSpPr/>
          <p:nvPr userDrawn="1"/>
        </p:nvCxnSpPr>
        <p:spPr bwMode="auto">
          <a:xfrm>
            <a:off x="522146" y="2311429"/>
            <a:ext cx="0" cy="888274"/>
          </a:xfrm>
          <a:prstGeom prst="line">
            <a:avLst/>
          </a:prstGeom>
          <a:solidFill>
            <a:schemeClr val="accent1"/>
          </a:solidFill>
          <a:ln w="9525" cap="flat" cmpd="sng" algn="ctr">
            <a:solidFill>
              <a:schemeClr val="tx1">
                <a:lumMod val="65000"/>
                <a:lumOff val="35000"/>
              </a:schemeClr>
            </a:solidFill>
            <a:prstDash val="solid"/>
            <a:round/>
            <a:headEnd type="none" w="med" len="med"/>
            <a:tailEnd type="oval" w="med" len="med"/>
          </a:ln>
          <a:effectLst/>
        </p:spPr>
      </p:cxnSp>
      <p:cxnSp>
        <p:nvCxnSpPr>
          <p:cNvPr id="22" name="Straight Connector 21"/>
          <p:cNvCxnSpPr/>
          <p:nvPr userDrawn="1"/>
        </p:nvCxnSpPr>
        <p:spPr bwMode="auto">
          <a:xfrm>
            <a:off x="522146" y="1416092"/>
            <a:ext cx="0" cy="888274"/>
          </a:xfrm>
          <a:prstGeom prst="line">
            <a:avLst/>
          </a:prstGeom>
          <a:solidFill>
            <a:schemeClr val="accent1"/>
          </a:solidFill>
          <a:ln w="9525" cap="flat" cmpd="sng" algn="ctr">
            <a:solidFill>
              <a:schemeClr val="tx1">
                <a:lumMod val="65000"/>
                <a:lumOff val="35000"/>
              </a:schemeClr>
            </a:solidFill>
            <a:prstDash val="solid"/>
            <a:round/>
            <a:headEnd type="none" w="med" len="med"/>
            <a:tailEnd type="oval" w="med" len="med"/>
          </a:ln>
          <a:effectLst/>
        </p:spPr>
      </p:cxnSp>
      <p:cxnSp>
        <p:nvCxnSpPr>
          <p:cNvPr id="23" name="Straight Connector 22"/>
          <p:cNvCxnSpPr/>
          <p:nvPr userDrawn="1"/>
        </p:nvCxnSpPr>
        <p:spPr bwMode="auto">
          <a:xfrm>
            <a:off x="522146" y="520755"/>
            <a:ext cx="0" cy="888274"/>
          </a:xfrm>
          <a:prstGeom prst="line">
            <a:avLst/>
          </a:prstGeom>
          <a:solidFill>
            <a:schemeClr val="accent1"/>
          </a:solidFill>
          <a:ln w="9525" cap="flat" cmpd="sng" algn="ctr">
            <a:solidFill>
              <a:schemeClr val="tx1">
                <a:lumMod val="65000"/>
                <a:lumOff val="35000"/>
              </a:schemeClr>
            </a:solidFill>
            <a:prstDash val="solid"/>
            <a:round/>
            <a:headEnd type="none" w="med" len="med"/>
            <a:tailEnd type="oval" w="med" len="med"/>
          </a:ln>
          <a:effectLst/>
        </p:spPr>
      </p:cxnSp>
      <p:cxnSp>
        <p:nvCxnSpPr>
          <p:cNvPr id="24" name="Straight Connector 23"/>
          <p:cNvCxnSpPr/>
          <p:nvPr userDrawn="1"/>
        </p:nvCxnSpPr>
        <p:spPr bwMode="auto">
          <a:xfrm>
            <a:off x="522146" y="0"/>
            <a:ext cx="0" cy="513692"/>
          </a:xfrm>
          <a:prstGeom prst="line">
            <a:avLst/>
          </a:prstGeom>
          <a:solidFill>
            <a:schemeClr val="accent1"/>
          </a:solidFill>
          <a:ln w="9525" cap="flat" cmpd="sng" algn="ctr">
            <a:solidFill>
              <a:schemeClr val="tx1">
                <a:lumMod val="65000"/>
                <a:lumOff val="35000"/>
              </a:schemeClr>
            </a:solidFill>
            <a:prstDash val="solid"/>
            <a:round/>
            <a:headEnd type="none" w="med" len="med"/>
            <a:tailEnd type="oval" w="med" len="med"/>
          </a:ln>
          <a:effectLst/>
        </p:spPr>
      </p:cxnSp>
      <p:pic>
        <p:nvPicPr>
          <p:cNvPr id="3" name="Picture 2" descr="contrib_logos.pn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7158933"/>
            <a:ext cx="3218632" cy="402329"/>
          </a:xfrm>
          <a:prstGeom prst="rect">
            <a:avLst/>
          </a:prstGeom>
        </p:spPr>
      </p:pic>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xStyles>
    <p:titleStyle>
      <a:lvl1pPr algn="ctr" defTabSz="1040415" rtl="0" eaLnBrk="0" fontAlgn="base" hangingPunct="0">
        <a:spcBef>
          <a:spcPct val="0"/>
        </a:spcBef>
        <a:spcAft>
          <a:spcPct val="0"/>
        </a:spcAft>
        <a:defRPr sz="5000">
          <a:solidFill>
            <a:schemeClr val="tx2"/>
          </a:solidFill>
          <a:latin typeface="+mj-lt"/>
          <a:ea typeface="+mj-ea"/>
          <a:cs typeface="+mj-cs"/>
        </a:defRPr>
      </a:lvl1pPr>
      <a:lvl2pPr algn="ctr" defTabSz="1040415" rtl="0" eaLnBrk="0" fontAlgn="base" hangingPunct="0">
        <a:spcBef>
          <a:spcPct val="0"/>
        </a:spcBef>
        <a:spcAft>
          <a:spcPct val="0"/>
        </a:spcAft>
        <a:defRPr sz="5000">
          <a:solidFill>
            <a:schemeClr val="tx2"/>
          </a:solidFill>
          <a:latin typeface="Times New Roman" pitchFamily="18" charset="0"/>
          <a:cs typeface="Arial" charset="0"/>
        </a:defRPr>
      </a:lvl2pPr>
      <a:lvl3pPr algn="ctr" defTabSz="1040415" rtl="0" eaLnBrk="0" fontAlgn="base" hangingPunct="0">
        <a:spcBef>
          <a:spcPct val="0"/>
        </a:spcBef>
        <a:spcAft>
          <a:spcPct val="0"/>
        </a:spcAft>
        <a:defRPr sz="5000">
          <a:solidFill>
            <a:schemeClr val="tx2"/>
          </a:solidFill>
          <a:latin typeface="Times New Roman" pitchFamily="18" charset="0"/>
          <a:cs typeface="Arial" charset="0"/>
        </a:defRPr>
      </a:lvl3pPr>
      <a:lvl4pPr algn="ctr" defTabSz="1040415" rtl="0" eaLnBrk="0" fontAlgn="base" hangingPunct="0">
        <a:spcBef>
          <a:spcPct val="0"/>
        </a:spcBef>
        <a:spcAft>
          <a:spcPct val="0"/>
        </a:spcAft>
        <a:defRPr sz="5000">
          <a:solidFill>
            <a:schemeClr val="tx2"/>
          </a:solidFill>
          <a:latin typeface="Times New Roman" pitchFamily="18" charset="0"/>
          <a:cs typeface="Arial" charset="0"/>
        </a:defRPr>
      </a:lvl4pPr>
      <a:lvl5pPr algn="ctr" defTabSz="1040415" rtl="0" eaLnBrk="0" fontAlgn="base" hangingPunct="0">
        <a:spcBef>
          <a:spcPct val="0"/>
        </a:spcBef>
        <a:spcAft>
          <a:spcPct val="0"/>
        </a:spcAft>
        <a:defRPr sz="5000">
          <a:solidFill>
            <a:schemeClr val="tx2"/>
          </a:solidFill>
          <a:latin typeface="Times New Roman" pitchFamily="18" charset="0"/>
          <a:cs typeface="Arial" charset="0"/>
        </a:defRPr>
      </a:lvl5pPr>
      <a:lvl6pPr marL="456069" algn="ctr" defTabSz="1040415" rtl="0" fontAlgn="base">
        <a:spcBef>
          <a:spcPct val="0"/>
        </a:spcBef>
        <a:spcAft>
          <a:spcPct val="0"/>
        </a:spcAft>
        <a:defRPr sz="5000">
          <a:solidFill>
            <a:schemeClr val="tx2"/>
          </a:solidFill>
          <a:latin typeface="Times New Roman" pitchFamily="18" charset="0"/>
          <a:cs typeface="Arial" charset="0"/>
        </a:defRPr>
      </a:lvl6pPr>
      <a:lvl7pPr marL="912135" algn="ctr" defTabSz="1040415" rtl="0" fontAlgn="base">
        <a:spcBef>
          <a:spcPct val="0"/>
        </a:spcBef>
        <a:spcAft>
          <a:spcPct val="0"/>
        </a:spcAft>
        <a:defRPr sz="5000">
          <a:solidFill>
            <a:schemeClr val="tx2"/>
          </a:solidFill>
          <a:latin typeface="Times New Roman" pitchFamily="18" charset="0"/>
          <a:cs typeface="Arial" charset="0"/>
        </a:defRPr>
      </a:lvl7pPr>
      <a:lvl8pPr marL="1368215" algn="ctr" defTabSz="1040415" rtl="0" fontAlgn="base">
        <a:spcBef>
          <a:spcPct val="0"/>
        </a:spcBef>
        <a:spcAft>
          <a:spcPct val="0"/>
        </a:spcAft>
        <a:defRPr sz="5000">
          <a:solidFill>
            <a:schemeClr val="tx2"/>
          </a:solidFill>
          <a:latin typeface="Times New Roman" pitchFamily="18" charset="0"/>
          <a:cs typeface="Arial" charset="0"/>
        </a:defRPr>
      </a:lvl8pPr>
      <a:lvl9pPr marL="1824286" algn="ctr" defTabSz="1040415" rtl="0" fontAlgn="base">
        <a:spcBef>
          <a:spcPct val="0"/>
        </a:spcBef>
        <a:spcAft>
          <a:spcPct val="0"/>
        </a:spcAft>
        <a:defRPr sz="5000">
          <a:solidFill>
            <a:schemeClr val="tx2"/>
          </a:solidFill>
          <a:latin typeface="Times New Roman" pitchFamily="18" charset="0"/>
          <a:cs typeface="Arial" charset="0"/>
        </a:defRPr>
      </a:lvl9pPr>
    </p:titleStyle>
    <p:bodyStyle>
      <a:lvl1pPr marL="389559" indent="-389559" algn="l" defTabSz="1040415" rtl="0" eaLnBrk="0" fontAlgn="base" hangingPunct="0">
        <a:spcBef>
          <a:spcPct val="20000"/>
        </a:spcBef>
        <a:spcAft>
          <a:spcPct val="0"/>
        </a:spcAft>
        <a:buChar char="•"/>
        <a:defRPr sz="3700">
          <a:solidFill>
            <a:schemeClr val="tx1"/>
          </a:solidFill>
          <a:latin typeface="+mn-lt"/>
          <a:ea typeface="+mn-ea"/>
          <a:cs typeface="+mn-cs"/>
        </a:defRPr>
      </a:lvl1pPr>
      <a:lvl2pPr marL="845633" indent="-324639" algn="l" defTabSz="1040415" rtl="0" eaLnBrk="0" fontAlgn="base" hangingPunct="0">
        <a:spcBef>
          <a:spcPct val="20000"/>
        </a:spcBef>
        <a:spcAft>
          <a:spcPct val="0"/>
        </a:spcAft>
        <a:buChar char="–"/>
        <a:defRPr sz="3200">
          <a:solidFill>
            <a:schemeClr val="tx1"/>
          </a:solidFill>
          <a:latin typeface="+mn-lt"/>
          <a:cs typeface="+mn-cs"/>
        </a:defRPr>
      </a:lvl2pPr>
      <a:lvl3pPr marL="1300123" indent="-259708" algn="l" defTabSz="1040415" rtl="0" eaLnBrk="0" fontAlgn="base" hangingPunct="0">
        <a:spcBef>
          <a:spcPct val="20000"/>
        </a:spcBef>
        <a:spcAft>
          <a:spcPct val="0"/>
        </a:spcAft>
        <a:buChar char="•"/>
        <a:defRPr sz="2700">
          <a:solidFill>
            <a:schemeClr val="tx1"/>
          </a:solidFill>
          <a:latin typeface="+mn-lt"/>
          <a:cs typeface="+mn-cs"/>
        </a:defRPr>
      </a:lvl3pPr>
      <a:lvl4pPr marL="1821121" indent="-259708" algn="l" defTabSz="1040415" rtl="0" eaLnBrk="0" fontAlgn="base" hangingPunct="0">
        <a:spcBef>
          <a:spcPct val="20000"/>
        </a:spcBef>
        <a:spcAft>
          <a:spcPct val="0"/>
        </a:spcAft>
        <a:buChar char="–"/>
        <a:defRPr sz="2300">
          <a:solidFill>
            <a:schemeClr val="tx1"/>
          </a:solidFill>
          <a:latin typeface="+mn-lt"/>
          <a:cs typeface="+mn-cs"/>
        </a:defRPr>
      </a:lvl4pPr>
      <a:lvl5pPr marL="2338952" indent="-258124" algn="l" defTabSz="1040415" rtl="0" eaLnBrk="0" fontAlgn="base" hangingPunct="0">
        <a:spcBef>
          <a:spcPct val="20000"/>
        </a:spcBef>
        <a:spcAft>
          <a:spcPct val="0"/>
        </a:spcAft>
        <a:buChar char="»"/>
        <a:defRPr sz="2300">
          <a:solidFill>
            <a:schemeClr val="tx1"/>
          </a:solidFill>
          <a:latin typeface="+mn-lt"/>
          <a:cs typeface="+mn-cs"/>
        </a:defRPr>
      </a:lvl5pPr>
      <a:lvl6pPr marL="2795025" indent="-258124" algn="l" defTabSz="1040415" rtl="0" fontAlgn="base">
        <a:spcBef>
          <a:spcPct val="20000"/>
        </a:spcBef>
        <a:spcAft>
          <a:spcPct val="0"/>
        </a:spcAft>
        <a:buChar char="»"/>
        <a:defRPr sz="2300">
          <a:solidFill>
            <a:schemeClr val="tx1"/>
          </a:solidFill>
          <a:latin typeface="+mn-lt"/>
          <a:cs typeface="+mn-cs"/>
        </a:defRPr>
      </a:lvl6pPr>
      <a:lvl7pPr marL="3251092" indent="-258124" algn="l" defTabSz="1040415" rtl="0" fontAlgn="base">
        <a:spcBef>
          <a:spcPct val="20000"/>
        </a:spcBef>
        <a:spcAft>
          <a:spcPct val="0"/>
        </a:spcAft>
        <a:buChar char="»"/>
        <a:defRPr sz="2300">
          <a:solidFill>
            <a:schemeClr val="tx1"/>
          </a:solidFill>
          <a:latin typeface="+mn-lt"/>
          <a:cs typeface="+mn-cs"/>
        </a:defRPr>
      </a:lvl7pPr>
      <a:lvl8pPr marL="3707164" indent="-258124" algn="l" defTabSz="1040415" rtl="0" fontAlgn="base">
        <a:spcBef>
          <a:spcPct val="20000"/>
        </a:spcBef>
        <a:spcAft>
          <a:spcPct val="0"/>
        </a:spcAft>
        <a:buChar char="»"/>
        <a:defRPr sz="2300">
          <a:solidFill>
            <a:schemeClr val="tx1"/>
          </a:solidFill>
          <a:latin typeface="+mn-lt"/>
          <a:cs typeface="+mn-cs"/>
        </a:defRPr>
      </a:lvl8pPr>
      <a:lvl9pPr marL="4163241" indent="-258124" algn="l" defTabSz="1040415" rtl="0" fontAlgn="base">
        <a:spcBef>
          <a:spcPct val="20000"/>
        </a:spcBef>
        <a:spcAft>
          <a:spcPct val="0"/>
        </a:spcAft>
        <a:buChar char="»"/>
        <a:defRPr sz="2300">
          <a:solidFill>
            <a:schemeClr val="tx1"/>
          </a:solidFill>
          <a:latin typeface="+mn-lt"/>
          <a:cs typeface="+mn-cs"/>
        </a:defRPr>
      </a:lvl9pPr>
    </p:bodyStyle>
    <p:otherStyle>
      <a:defPPr>
        <a:defRPr lang="en-US"/>
      </a:defPPr>
      <a:lvl1pPr marL="0" algn="l" defTabSz="912135" rtl="0" eaLnBrk="1" latinLnBrk="0" hangingPunct="1">
        <a:defRPr sz="1800" kern="1200">
          <a:solidFill>
            <a:schemeClr val="tx1"/>
          </a:solidFill>
          <a:latin typeface="+mn-lt"/>
          <a:ea typeface="+mn-ea"/>
          <a:cs typeface="+mn-cs"/>
        </a:defRPr>
      </a:lvl1pPr>
      <a:lvl2pPr marL="456069" algn="l" defTabSz="912135" rtl="0" eaLnBrk="1" latinLnBrk="0" hangingPunct="1">
        <a:defRPr sz="1800" kern="1200">
          <a:solidFill>
            <a:schemeClr val="tx1"/>
          </a:solidFill>
          <a:latin typeface="+mn-lt"/>
          <a:ea typeface="+mn-ea"/>
          <a:cs typeface="+mn-cs"/>
        </a:defRPr>
      </a:lvl2pPr>
      <a:lvl3pPr marL="912135" algn="l" defTabSz="912135" rtl="0" eaLnBrk="1" latinLnBrk="0" hangingPunct="1">
        <a:defRPr sz="1800" kern="1200">
          <a:solidFill>
            <a:schemeClr val="tx1"/>
          </a:solidFill>
          <a:latin typeface="+mn-lt"/>
          <a:ea typeface="+mn-ea"/>
          <a:cs typeface="+mn-cs"/>
        </a:defRPr>
      </a:lvl3pPr>
      <a:lvl4pPr marL="1368215" algn="l" defTabSz="912135" rtl="0" eaLnBrk="1" latinLnBrk="0" hangingPunct="1">
        <a:defRPr sz="1800" kern="1200">
          <a:solidFill>
            <a:schemeClr val="tx1"/>
          </a:solidFill>
          <a:latin typeface="+mn-lt"/>
          <a:ea typeface="+mn-ea"/>
          <a:cs typeface="+mn-cs"/>
        </a:defRPr>
      </a:lvl4pPr>
      <a:lvl5pPr marL="1824286" algn="l" defTabSz="912135" rtl="0" eaLnBrk="1" latinLnBrk="0" hangingPunct="1">
        <a:defRPr sz="1800" kern="1200">
          <a:solidFill>
            <a:schemeClr val="tx1"/>
          </a:solidFill>
          <a:latin typeface="+mn-lt"/>
          <a:ea typeface="+mn-ea"/>
          <a:cs typeface="+mn-cs"/>
        </a:defRPr>
      </a:lvl5pPr>
      <a:lvl6pPr marL="2280360" algn="l" defTabSz="912135" rtl="0" eaLnBrk="1" latinLnBrk="0" hangingPunct="1">
        <a:defRPr sz="1800" kern="1200">
          <a:solidFill>
            <a:schemeClr val="tx1"/>
          </a:solidFill>
          <a:latin typeface="+mn-lt"/>
          <a:ea typeface="+mn-ea"/>
          <a:cs typeface="+mn-cs"/>
        </a:defRPr>
      </a:lvl6pPr>
      <a:lvl7pPr marL="2736432" algn="l" defTabSz="912135" rtl="0" eaLnBrk="1" latinLnBrk="0" hangingPunct="1">
        <a:defRPr sz="1800" kern="1200">
          <a:solidFill>
            <a:schemeClr val="tx1"/>
          </a:solidFill>
          <a:latin typeface="+mn-lt"/>
          <a:ea typeface="+mn-ea"/>
          <a:cs typeface="+mn-cs"/>
        </a:defRPr>
      </a:lvl7pPr>
      <a:lvl8pPr marL="3192503" algn="l" defTabSz="912135" rtl="0" eaLnBrk="1" latinLnBrk="0" hangingPunct="1">
        <a:defRPr sz="1800" kern="1200">
          <a:solidFill>
            <a:schemeClr val="tx1"/>
          </a:solidFill>
          <a:latin typeface="+mn-lt"/>
          <a:ea typeface="+mn-ea"/>
          <a:cs typeface="+mn-cs"/>
        </a:defRPr>
      </a:lvl8pPr>
      <a:lvl9pPr marL="3648575" algn="l" defTabSz="91213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1153" y="2037510"/>
            <a:ext cx="9955114" cy="830997"/>
          </a:xfrm>
          <a:prstGeom prst="rect">
            <a:avLst/>
          </a:prstGeom>
          <a:noFill/>
          <a:effectLst/>
        </p:spPr>
        <p:txBody>
          <a:bodyPr wrap="square" rtlCol="0">
            <a:spAutoFit/>
          </a:bodyPr>
          <a:lstStyle/>
          <a:p>
            <a:pPr algn="ctr"/>
            <a:r>
              <a:rPr lang="en-US" sz="2400" cap="small" dirty="0" smtClean="0">
                <a:latin typeface="Garamond" panose="02020404030301010803" pitchFamily="18" charset="0"/>
                <a:ea typeface="Verdana" panose="020B0604030504040204" pitchFamily="34" charset="0"/>
                <a:cs typeface="Gill Sans"/>
              </a:rPr>
              <a:t>Space </a:t>
            </a:r>
            <a:r>
              <a:rPr lang="en-US" sz="2400" cap="small" dirty="0">
                <a:latin typeface="Garamond" panose="02020404030301010803" pitchFamily="18" charset="0"/>
                <a:ea typeface="Verdana" panose="020B0604030504040204" pitchFamily="34" charset="0"/>
                <a:cs typeface="Gill Sans"/>
              </a:rPr>
              <a:t>Syntax Toolkit for QGIS</a:t>
            </a:r>
            <a:br>
              <a:rPr lang="en-US" sz="2400" cap="small" dirty="0">
                <a:latin typeface="Garamond" panose="02020404030301010803" pitchFamily="18" charset="0"/>
                <a:ea typeface="Verdana" panose="020B0604030504040204" pitchFamily="34" charset="0"/>
                <a:cs typeface="Gill Sans"/>
              </a:rPr>
            </a:br>
            <a:r>
              <a:rPr lang="en-US" sz="2400" cap="small" dirty="0">
                <a:latin typeface="Garamond" panose="02020404030301010803" pitchFamily="18" charset="0"/>
                <a:ea typeface="Verdana" panose="020B0604030504040204" pitchFamily="34" charset="0"/>
                <a:cs typeface="Gill Sans"/>
              </a:rPr>
              <a:t>Introduction and recent developments</a:t>
            </a:r>
            <a:endParaRPr lang="en-US" sz="2400" dirty="0">
              <a:solidFill>
                <a:schemeClr val="bg1"/>
              </a:solidFill>
              <a:latin typeface="Garamond" panose="02020404030301010803" pitchFamily="18" charset="0"/>
              <a:cs typeface="Century Gothic"/>
            </a:endParaRPr>
          </a:p>
        </p:txBody>
      </p:sp>
      <p:pic>
        <p:nvPicPr>
          <p:cNvPr id="7" name="Picture 6" descr="esst_logo_whit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8586" y="653386"/>
            <a:ext cx="812800" cy="812800"/>
          </a:xfrm>
          <a:prstGeom prst="rect">
            <a:avLst/>
          </a:prstGeom>
        </p:spPr>
      </p:pic>
      <p:sp>
        <p:nvSpPr>
          <p:cNvPr id="5" name="Subtitle 1">
            <a:extLst>
              <a:ext uri="{FF2B5EF4-FFF2-40B4-BE49-F238E27FC236}">
                <a16:creationId xmlns:a16="http://schemas.microsoft.com/office/drawing/2014/main" xmlns="" id="{022498FF-7D53-4D7D-9F09-F5237A2C9246}"/>
              </a:ext>
            </a:extLst>
          </p:cNvPr>
          <p:cNvSpPr txBox="1">
            <a:spLocks/>
          </p:cNvSpPr>
          <p:nvPr/>
        </p:nvSpPr>
        <p:spPr bwMode="auto">
          <a:xfrm>
            <a:off x="391153" y="3432089"/>
            <a:ext cx="9955114" cy="3717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spcBef>
                <a:spcPct val="20000"/>
              </a:spcBef>
            </a:pPr>
            <a:endParaRPr lang="en-US" sz="1400" dirty="0">
              <a:latin typeface="Gill Sans"/>
              <a:cs typeface="Gill Sans"/>
            </a:endParaRPr>
          </a:p>
          <a:p>
            <a:pPr algn="ctr" eaLnBrk="1" hangingPunct="1">
              <a:spcBef>
                <a:spcPct val="20000"/>
              </a:spcBef>
            </a:pPr>
            <a:r>
              <a:rPr lang="en-US" sz="1400" b="1" dirty="0">
                <a:latin typeface="Gill Sans"/>
                <a:cs typeface="Gill Sans"/>
              </a:rPr>
              <a:t>Abhimanyu Acharya </a:t>
            </a:r>
          </a:p>
          <a:p>
            <a:pPr algn="ctr" eaLnBrk="1" hangingPunct="1">
              <a:spcBef>
                <a:spcPct val="20000"/>
              </a:spcBef>
            </a:pPr>
            <a:r>
              <a:rPr lang="en-US" sz="1400" dirty="0">
                <a:latin typeface="Gill Sans"/>
                <a:cs typeface="Gill Sans"/>
              </a:rPr>
              <a:t>Associate, Space Syntax Ltd.</a:t>
            </a:r>
          </a:p>
          <a:p>
            <a:pPr algn="ctr" eaLnBrk="1" hangingPunct="1">
              <a:spcBef>
                <a:spcPct val="20000"/>
              </a:spcBef>
            </a:pPr>
            <a:r>
              <a:rPr lang="en-US" sz="1400" b="1" dirty="0">
                <a:latin typeface="Gill Sans"/>
                <a:cs typeface="Gill Sans"/>
              </a:rPr>
              <a:t>Ioanna Kolovou </a:t>
            </a:r>
          </a:p>
          <a:p>
            <a:pPr algn="ctr" eaLnBrk="1" hangingPunct="1">
              <a:spcBef>
                <a:spcPct val="20000"/>
              </a:spcBef>
            </a:pPr>
            <a:r>
              <a:rPr lang="en-US" sz="1400" dirty="0">
                <a:latin typeface="Gill Sans"/>
                <a:cs typeface="Gill Sans"/>
              </a:rPr>
              <a:t>Senior consultant, Space Syntax Ltd.</a:t>
            </a:r>
          </a:p>
          <a:p>
            <a:pPr algn="ctr" eaLnBrk="1" hangingPunct="1">
              <a:spcBef>
                <a:spcPct val="20000"/>
              </a:spcBef>
              <a:buFont typeface="Arial" charset="0"/>
              <a:buNone/>
            </a:pPr>
            <a:endParaRPr lang="en-US" sz="1400" b="1" dirty="0">
              <a:latin typeface="Gill Sans"/>
              <a:cs typeface="Century Gothic"/>
            </a:endParaRPr>
          </a:p>
          <a:p>
            <a:pPr algn="ctr" eaLnBrk="1" hangingPunct="1">
              <a:spcBef>
                <a:spcPct val="20000"/>
              </a:spcBef>
              <a:buFont typeface="Arial" charset="0"/>
              <a:buNone/>
            </a:pPr>
            <a:endParaRPr lang="en-US" sz="1400" b="1" dirty="0">
              <a:latin typeface="Gill Sans"/>
              <a:cs typeface="Century Gothic"/>
            </a:endParaRPr>
          </a:p>
          <a:p>
            <a:pPr algn="ctr" eaLnBrk="1" hangingPunct="1">
              <a:spcBef>
                <a:spcPct val="20000"/>
              </a:spcBef>
              <a:buFont typeface="Arial" charset="0"/>
              <a:buNone/>
              <a:defRPr/>
            </a:pPr>
            <a:r>
              <a:rPr lang="en-US" sz="1400" dirty="0">
                <a:latin typeface="Gill Sans"/>
                <a:cs typeface="Gill Sans"/>
              </a:rPr>
              <a:t>Space Syntax Laboratory - UCL</a:t>
            </a:r>
            <a:endParaRPr lang="en-US" sz="1200" dirty="0">
              <a:solidFill>
                <a:schemeClr val="bg1">
                  <a:lumMod val="50000"/>
                </a:schemeClr>
              </a:solidFill>
              <a:latin typeface="Century Gothic"/>
              <a:cs typeface="Century Gothic"/>
            </a:endParaRPr>
          </a:p>
          <a:p>
            <a:pPr algn="ctr" eaLnBrk="1" hangingPunct="1">
              <a:spcBef>
                <a:spcPct val="20000"/>
              </a:spcBef>
              <a:buFont typeface="Arial" charset="0"/>
              <a:buNone/>
              <a:defRPr/>
            </a:pPr>
            <a:r>
              <a:rPr lang="en-US" sz="1400" dirty="0">
                <a:latin typeface="Gill Sans"/>
                <a:cs typeface="Gill Sans"/>
              </a:rPr>
              <a:t>Space Syntax Limited</a:t>
            </a:r>
            <a:endParaRPr lang="en-US" sz="1400" dirty="0">
              <a:solidFill>
                <a:schemeClr val="bg1">
                  <a:lumMod val="50000"/>
                </a:schemeClr>
              </a:solidFill>
              <a:latin typeface="Gill Sans"/>
              <a:cs typeface="Gill Sans"/>
            </a:endParaRPr>
          </a:p>
          <a:p>
            <a:pPr algn="ctr" eaLnBrk="1" hangingPunct="1">
              <a:spcBef>
                <a:spcPct val="20000"/>
              </a:spcBef>
              <a:buFont typeface="Arial" charset="0"/>
              <a:buNone/>
              <a:defRPr/>
            </a:pPr>
            <a:endParaRPr lang="en-US" sz="1400" dirty="0">
              <a:solidFill>
                <a:schemeClr val="bg1">
                  <a:lumMod val="50000"/>
                </a:schemeClr>
              </a:solidFill>
              <a:latin typeface="Gill Sans"/>
              <a:cs typeface="Gill Sans"/>
            </a:endParaRPr>
          </a:p>
          <a:p>
            <a:pPr algn="ctr" eaLnBrk="1" hangingPunct="1">
              <a:spcBef>
                <a:spcPct val="20000"/>
              </a:spcBef>
              <a:buFont typeface="Arial" charset="0"/>
              <a:buNone/>
              <a:defRPr/>
            </a:pPr>
            <a:endParaRPr lang="en-US" sz="1400" dirty="0">
              <a:solidFill>
                <a:schemeClr val="bg1">
                  <a:lumMod val="50000"/>
                </a:schemeClr>
              </a:solidFill>
              <a:latin typeface="Gill Sans"/>
              <a:cs typeface="Gill Sans"/>
            </a:endParaRPr>
          </a:p>
          <a:p>
            <a:pPr marL="390525" lvl="0" indent="-390525" algn="ctr">
              <a:spcBef>
                <a:spcPts val="0"/>
              </a:spcBef>
              <a:spcAft>
                <a:spcPts val="0"/>
              </a:spcAft>
              <a:buClr>
                <a:schemeClr val="lt1"/>
              </a:buClr>
              <a:buSzPct val="25000"/>
            </a:pPr>
            <a:r>
              <a:rPr lang="en-GB" sz="1400" dirty="0">
                <a:solidFill>
                  <a:srgbClr val="808080"/>
                </a:solidFill>
              </a:rPr>
              <a:t>Workshop 8</a:t>
            </a:r>
          </a:p>
          <a:p>
            <a:pPr marL="390525" lvl="0" indent="-390525" algn="ctr">
              <a:spcBef>
                <a:spcPts val="0"/>
              </a:spcBef>
              <a:spcAft>
                <a:spcPts val="0"/>
              </a:spcAft>
              <a:buClr>
                <a:schemeClr val="lt1"/>
              </a:buClr>
              <a:buSzPct val="25000"/>
            </a:pPr>
            <a:r>
              <a:rPr lang="en-GB" sz="1400" dirty="0">
                <a:solidFill>
                  <a:srgbClr val="808080"/>
                </a:solidFill>
              </a:rPr>
              <a:t>Space syntax and analytical design workshops</a:t>
            </a:r>
          </a:p>
          <a:p>
            <a:pPr lvl="0" algn="ctr">
              <a:lnSpc>
                <a:spcPct val="115000"/>
              </a:lnSpc>
              <a:spcBef>
                <a:spcPts val="0"/>
              </a:spcBef>
              <a:spcAft>
                <a:spcPts val="1200"/>
              </a:spcAft>
              <a:buClr>
                <a:schemeClr val="lt1"/>
              </a:buClr>
              <a:buSzPct val="78571"/>
            </a:pPr>
            <a:r>
              <a:rPr lang="en-GB" sz="1400" dirty="0">
                <a:solidFill>
                  <a:srgbClr val="808080"/>
                </a:solidFill>
              </a:rPr>
              <a:t>MSc, </a:t>
            </a:r>
            <a:r>
              <a:rPr lang="en-GB" sz="1400" dirty="0" err="1">
                <a:solidFill>
                  <a:srgbClr val="808080"/>
                </a:solidFill>
              </a:rPr>
              <a:t>MRes</a:t>
            </a:r>
            <a:r>
              <a:rPr lang="en-GB" sz="1400" dirty="0">
                <a:solidFill>
                  <a:srgbClr val="808080"/>
                </a:solidFill>
              </a:rPr>
              <a:t> Space Syntax: Architecture and Cities</a:t>
            </a:r>
          </a:p>
          <a:p>
            <a:pPr marL="390525" lvl="0" indent="-390525">
              <a:spcBef>
                <a:spcPts val="0"/>
              </a:spcBef>
              <a:spcAft>
                <a:spcPts val="0"/>
              </a:spcAft>
              <a:buClr>
                <a:schemeClr val="lt1"/>
              </a:buClr>
              <a:buSzPct val="25000"/>
            </a:pPr>
            <a:r>
              <a:rPr lang="en-GB" sz="1400" dirty="0">
                <a:solidFill>
                  <a:srgbClr val="808080"/>
                </a:solidFill>
              </a:rPr>
              <a:t>UCL</a:t>
            </a:r>
          </a:p>
          <a:p>
            <a:pPr marL="390525" lvl="0" indent="-390525">
              <a:spcBef>
                <a:spcPts val="0"/>
              </a:spcBef>
              <a:spcAft>
                <a:spcPts val="0"/>
              </a:spcAft>
              <a:buClr>
                <a:schemeClr val="lt1"/>
              </a:buClr>
              <a:buSzPct val="25000"/>
            </a:pPr>
            <a:endParaRPr lang="en-GB" sz="1400" dirty="0">
              <a:solidFill>
                <a:srgbClr val="808080"/>
              </a:solidFill>
            </a:endParaRPr>
          </a:p>
          <a:p>
            <a:pPr algn="ctr" eaLnBrk="1" hangingPunct="1">
              <a:spcBef>
                <a:spcPct val="20000"/>
              </a:spcBef>
              <a:buFont typeface="Arial" charset="0"/>
              <a:buNone/>
            </a:pPr>
            <a:endParaRPr lang="en-US" sz="1400" b="1" dirty="0">
              <a:latin typeface="Arial" charset="0"/>
              <a:cs typeface="Arial" charset="0"/>
            </a:endParaRPr>
          </a:p>
        </p:txBody>
      </p:sp>
    </p:spTree>
    <p:extLst>
      <p:ext uri="{BB962C8B-B14F-4D97-AF65-F5344CB8AC3E}">
        <p14:creationId xmlns:p14="http://schemas.microsoft.com/office/powerpoint/2010/main" val="2017938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345114" y="709613"/>
            <a:ext cx="5280904" cy="1182375"/>
          </a:xfrm>
          <a:prstGeom prst="rect">
            <a:avLst/>
          </a:prstGeom>
          <a:noFill/>
        </p:spPr>
        <p:txBody>
          <a:bodyPr wrap="square" rtlCol="0">
            <a:spAutoFit/>
          </a:bodyPr>
          <a:lstStyle/>
          <a:p>
            <a:pPr>
              <a:lnSpc>
                <a:spcPct val="150000"/>
              </a:lnSpc>
            </a:pPr>
            <a:r>
              <a:rPr lang="en-GB" sz="2000" b="1" dirty="0">
                <a:latin typeface="Gill Sans"/>
                <a:cs typeface="Gill Sans"/>
              </a:rPr>
              <a:t>SST Issues</a:t>
            </a:r>
          </a:p>
          <a:p>
            <a:pPr>
              <a:lnSpc>
                <a:spcPct val="150000"/>
              </a:lnSpc>
            </a:pPr>
            <a:endParaRPr lang="en-GB" sz="1400" dirty="0">
              <a:latin typeface="Gill Sans"/>
              <a:cs typeface="Gill Sans"/>
            </a:endParaRPr>
          </a:p>
          <a:p>
            <a:pPr>
              <a:lnSpc>
                <a:spcPct val="150000"/>
              </a:lnSpc>
            </a:pPr>
            <a:r>
              <a:rPr lang="en-GB" sz="1400" dirty="0">
                <a:latin typeface="Gill Sans"/>
                <a:cs typeface="Gill Sans"/>
              </a:rPr>
              <a:t>https://</a:t>
            </a:r>
            <a:r>
              <a:rPr lang="en-GB" sz="1400" dirty="0" err="1">
                <a:latin typeface="Gill Sans"/>
                <a:cs typeface="Gill Sans"/>
              </a:rPr>
              <a:t>github.com</a:t>
            </a:r>
            <a:r>
              <a:rPr lang="en-GB" sz="1400" dirty="0">
                <a:latin typeface="Gill Sans"/>
                <a:cs typeface="Gill Sans"/>
              </a:rPr>
              <a:t>/</a:t>
            </a:r>
            <a:r>
              <a:rPr lang="en-GB" sz="1400" dirty="0" err="1">
                <a:latin typeface="Gill Sans"/>
                <a:cs typeface="Gill Sans"/>
              </a:rPr>
              <a:t>SpaceGroupUCL</a:t>
            </a:r>
            <a:r>
              <a:rPr lang="en-GB" sz="1400" dirty="0">
                <a:latin typeface="Gill Sans"/>
                <a:cs typeface="Gill Sans"/>
              </a:rPr>
              <a:t>/</a:t>
            </a:r>
            <a:r>
              <a:rPr lang="en-GB" sz="1400" dirty="0" err="1">
                <a:latin typeface="Gill Sans"/>
                <a:cs typeface="Gill Sans"/>
              </a:rPr>
              <a:t>qgisSpaceSyntaxToolkit</a:t>
            </a:r>
            <a:r>
              <a:rPr lang="en-GB" sz="1400" dirty="0">
                <a:latin typeface="Gill Sans"/>
                <a:cs typeface="Gill Sans"/>
              </a:rPr>
              <a:t>/issues</a:t>
            </a:r>
          </a:p>
        </p:txBody>
      </p:sp>
      <p:sp>
        <p:nvSpPr>
          <p:cNvPr id="6" name="Oval 5"/>
          <p:cNvSpPr>
            <a:spLocks noChangeAspect="1"/>
          </p:cNvSpPr>
          <p:nvPr/>
        </p:nvSpPr>
        <p:spPr bwMode="auto">
          <a:xfrm>
            <a:off x="471750" y="4941645"/>
            <a:ext cx="108000" cy="108000"/>
          </a:xfrm>
          <a:prstGeom prst="ellipse">
            <a:avLst/>
          </a:prstGeom>
          <a:solidFill>
            <a:schemeClr val="tx1">
              <a:lumMod val="65000"/>
              <a:lumOff val="35000"/>
            </a:schemeClr>
          </a:solidFill>
          <a:ln w="38100" cap="flat" cmpd="sng" algn="ctr">
            <a:solidFill>
              <a:schemeClr val="tx1">
                <a:lumMod val="65000"/>
                <a:lumOff val="3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cs typeface="Arial" charset="0"/>
            </a:endParaRPr>
          </a:p>
        </p:txBody>
      </p:sp>
      <p:pic>
        <p:nvPicPr>
          <p:cNvPr id="2" name="Picture 1" descr="2017-07-02 03.22.45 pm.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8404" y="1989527"/>
            <a:ext cx="5662159" cy="5021441"/>
          </a:xfrm>
          <a:prstGeom prst="rect">
            <a:avLst/>
          </a:prstGeom>
        </p:spPr>
      </p:pic>
    </p:spTree>
    <p:extLst>
      <p:ext uri="{BB962C8B-B14F-4D97-AF65-F5344CB8AC3E}">
        <p14:creationId xmlns:p14="http://schemas.microsoft.com/office/powerpoint/2010/main" val="3507659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345114" y="709613"/>
            <a:ext cx="5280904" cy="1182375"/>
          </a:xfrm>
          <a:prstGeom prst="rect">
            <a:avLst/>
          </a:prstGeom>
          <a:noFill/>
        </p:spPr>
        <p:txBody>
          <a:bodyPr wrap="square" rtlCol="0">
            <a:spAutoFit/>
          </a:bodyPr>
          <a:lstStyle/>
          <a:p>
            <a:pPr>
              <a:lnSpc>
                <a:spcPct val="150000"/>
              </a:lnSpc>
            </a:pPr>
            <a:r>
              <a:rPr lang="en-GB" sz="2000" b="1" dirty="0">
                <a:latin typeface="Gill Sans"/>
                <a:cs typeface="Gill Sans"/>
              </a:rPr>
              <a:t>SST Wiki</a:t>
            </a:r>
          </a:p>
          <a:p>
            <a:pPr>
              <a:lnSpc>
                <a:spcPct val="150000"/>
              </a:lnSpc>
            </a:pPr>
            <a:endParaRPr lang="en-GB" sz="1400" dirty="0">
              <a:latin typeface="Gill Sans"/>
              <a:cs typeface="Gill Sans"/>
            </a:endParaRPr>
          </a:p>
          <a:p>
            <a:pPr>
              <a:lnSpc>
                <a:spcPct val="150000"/>
              </a:lnSpc>
            </a:pPr>
            <a:r>
              <a:rPr lang="en-GB" sz="1400" dirty="0">
                <a:latin typeface="Gill Sans"/>
                <a:cs typeface="Gill Sans"/>
              </a:rPr>
              <a:t>https://</a:t>
            </a:r>
            <a:r>
              <a:rPr lang="en-GB" sz="1400" dirty="0" err="1">
                <a:latin typeface="Gill Sans"/>
                <a:cs typeface="Gill Sans"/>
              </a:rPr>
              <a:t>github.com</a:t>
            </a:r>
            <a:r>
              <a:rPr lang="en-GB" sz="1400" dirty="0">
                <a:latin typeface="Gill Sans"/>
                <a:cs typeface="Gill Sans"/>
              </a:rPr>
              <a:t>/</a:t>
            </a:r>
            <a:r>
              <a:rPr lang="en-GB" sz="1400" dirty="0" err="1">
                <a:latin typeface="Gill Sans"/>
                <a:cs typeface="Gill Sans"/>
              </a:rPr>
              <a:t>SpaceGroupUCL</a:t>
            </a:r>
            <a:r>
              <a:rPr lang="en-GB" sz="1400" dirty="0">
                <a:latin typeface="Gill Sans"/>
                <a:cs typeface="Gill Sans"/>
              </a:rPr>
              <a:t>/</a:t>
            </a:r>
            <a:r>
              <a:rPr lang="en-GB" sz="1400" dirty="0" err="1">
                <a:latin typeface="Gill Sans"/>
                <a:cs typeface="Gill Sans"/>
              </a:rPr>
              <a:t>qgisSpaceSyntaxToolkit</a:t>
            </a:r>
            <a:r>
              <a:rPr lang="en-GB" sz="1400" dirty="0">
                <a:latin typeface="Gill Sans"/>
                <a:cs typeface="Gill Sans"/>
              </a:rPr>
              <a:t>/wiki</a:t>
            </a:r>
          </a:p>
        </p:txBody>
      </p:sp>
      <p:sp>
        <p:nvSpPr>
          <p:cNvPr id="6" name="Oval 5"/>
          <p:cNvSpPr>
            <a:spLocks noChangeAspect="1"/>
          </p:cNvSpPr>
          <p:nvPr/>
        </p:nvSpPr>
        <p:spPr bwMode="auto">
          <a:xfrm>
            <a:off x="471750" y="4941645"/>
            <a:ext cx="108000" cy="108000"/>
          </a:xfrm>
          <a:prstGeom prst="ellipse">
            <a:avLst/>
          </a:prstGeom>
          <a:solidFill>
            <a:schemeClr val="tx1">
              <a:lumMod val="65000"/>
              <a:lumOff val="35000"/>
            </a:schemeClr>
          </a:solidFill>
          <a:ln w="38100" cap="flat" cmpd="sng" algn="ctr">
            <a:solidFill>
              <a:schemeClr val="tx1">
                <a:lumMod val="65000"/>
                <a:lumOff val="3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cs typeface="Arial" charset="0"/>
            </a:endParaRPr>
          </a:p>
        </p:txBody>
      </p:sp>
      <p:pic>
        <p:nvPicPr>
          <p:cNvPr id="2" name="Picture 1" descr="2017-07-02 03.23.46 pm.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0741" y="1995463"/>
            <a:ext cx="5632698" cy="4987285"/>
          </a:xfrm>
          <a:prstGeom prst="rect">
            <a:avLst/>
          </a:prstGeom>
        </p:spPr>
      </p:pic>
    </p:spTree>
    <p:extLst>
      <p:ext uri="{BB962C8B-B14F-4D97-AF65-F5344CB8AC3E}">
        <p14:creationId xmlns:p14="http://schemas.microsoft.com/office/powerpoint/2010/main" val="5796257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345114" y="709613"/>
            <a:ext cx="5280904" cy="2798202"/>
          </a:xfrm>
          <a:prstGeom prst="rect">
            <a:avLst/>
          </a:prstGeom>
          <a:noFill/>
        </p:spPr>
        <p:txBody>
          <a:bodyPr wrap="square" rtlCol="0">
            <a:spAutoFit/>
          </a:bodyPr>
          <a:lstStyle/>
          <a:p>
            <a:pPr>
              <a:lnSpc>
                <a:spcPct val="150000"/>
              </a:lnSpc>
            </a:pPr>
            <a:r>
              <a:rPr lang="en-GB" sz="2000" b="1" dirty="0">
                <a:latin typeface="Gill Sans"/>
                <a:cs typeface="Gill Sans"/>
              </a:rPr>
              <a:t>Thank you!</a:t>
            </a:r>
          </a:p>
          <a:p>
            <a:pPr>
              <a:lnSpc>
                <a:spcPct val="150000"/>
              </a:lnSpc>
            </a:pPr>
            <a:endParaRPr lang="en-GB" sz="1400" dirty="0">
              <a:latin typeface="Gill Sans"/>
              <a:cs typeface="Gill Sans"/>
            </a:endParaRPr>
          </a:p>
          <a:p>
            <a:pPr>
              <a:lnSpc>
                <a:spcPct val="150000"/>
              </a:lnSpc>
            </a:pPr>
            <a:r>
              <a:rPr lang="en-GB" sz="1400" dirty="0">
                <a:latin typeface="Gill Sans"/>
                <a:cs typeface="Gill Sans"/>
              </a:rPr>
              <a:t>SST mailing list:</a:t>
            </a:r>
          </a:p>
          <a:p>
            <a:pPr>
              <a:lnSpc>
                <a:spcPct val="150000"/>
              </a:lnSpc>
            </a:pPr>
            <a:r>
              <a:rPr lang="en-GB" sz="1400" dirty="0">
                <a:latin typeface="Gill Sans"/>
                <a:cs typeface="Gill Sans"/>
              </a:rPr>
              <a:t>https://</a:t>
            </a:r>
            <a:r>
              <a:rPr lang="en-GB" sz="1400" dirty="0" err="1">
                <a:latin typeface="Gill Sans"/>
                <a:cs typeface="Gill Sans"/>
              </a:rPr>
              <a:t>www.jiscmail.ac.uk</a:t>
            </a:r>
            <a:r>
              <a:rPr lang="en-GB" sz="1400" dirty="0">
                <a:latin typeface="Gill Sans"/>
                <a:cs typeface="Gill Sans"/>
              </a:rPr>
              <a:t>/</a:t>
            </a:r>
            <a:r>
              <a:rPr lang="en-GB" sz="1400" dirty="0" err="1">
                <a:latin typeface="Gill Sans"/>
                <a:cs typeface="Gill Sans"/>
              </a:rPr>
              <a:t>cgi</a:t>
            </a:r>
            <a:r>
              <a:rPr lang="en-GB" sz="1400" dirty="0">
                <a:latin typeface="Gill Sans"/>
                <a:cs typeface="Gill Sans"/>
              </a:rPr>
              <a:t>-bin/webadmin?A0=SPACESYNTAX-TOOLKIT</a:t>
            </a:r>
          </a:p>
          <a:p>
            <a:pPr>
              <a:lnSpc>
                <a:spcPct val="150000"/>
              </a:lnSpc>
            </a:pPr>
            <a:endParaRPr lang="en-GB" sz="1400" dirty="0">
              <a:latin typeface="Gill Sans"/>
              <a:cs typeface="Gill Sans"/>
            </a:endParaRPr>
          </a:p>
          <a:p>
            <a:pPr>
              <a:lnSpc>
                <a:spcPct val="150000"/>
              </a:lnSpc>
            </a:pPr>
            <a:r>
              <a:rPr lang="en-GB" sz="1400" dirty="0">
                <a:latin typeface="Gill Sans"/>
                <a:cs typeface="Gill Sans"/>
              </a:rPr>
              <a:t>Space syntax mailing list:</a:t>
            </a:r>
          </a:p>
          <a:p>
            <a:pPr>
              <a:lnSpc>
                <a:spcPct val="150000"/>
              </a:lnSpc>
            </a:pPr>
            <a:r>
              <a:rPr lang="en-GB" sz="1400" dirty="0">
                <a:latin typeface="Gill Sans"/>
                <a:cs typeface="Gill Sans"/>
              </a:rPr>
              <a:t>https://</a:t>
            </a:r>
            <a:r>
              <a:rPr lang="en-GB" sz="1400" dirty="0" err="1">
                <a:latin typeface="Gill Sans"/>
                <a:cs typeface="Gill Sans"/>
              </a:rPr>
              <a:t>www.jiscmail.ac.uk</a:t>
            </a:r>
            <a:r>
              <a:rPr lang="en-GB" sz="1400" dirty="0">
                <a:latin typeface="Gill Sans"/>
                <a:cs typeface="Gill Sans"/>
              </a:rPr>
              <a:t>/</a:t>
            </a:r>
            <a:r>
              <a:rPr lang="en-GB" sz="1400" dirty="0" err="1">
                <a:latin typeface="Gill Sans"/>
                <a:cs typeface="Gill Sans"/>
              </a:rPr>
              <a:t>cgi</a:t>
            </a:r>
            <a:r>
              <a:rPr lang="en-GB" sz="1400" dirty="0">
                <a:latin typeface="Gill Sans"/>
                <a:cs typeface="Gill Sans"/>
              </a:rPr>
              <a:t>-bin/webadmin?A0=SPACESYNTAX</a:t>
            </a:r>
          </a:p>
        </p:txBody>
      </p:sp>
    </p:spTree>
    <p:extLst>
      <p:ext uri="{BB962C8B-B14F-4D97-AF65-F5344CB8AC3E}">
        <p14:creationId xmlns:p14="http://schemas.microsoft.com/office/powerpoint/2010/main" val="1146135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729570" y="106790"/>
            <a:ext cx="6429829" cy="415498"/>
          </a:xfrm>
          <a:prstGeom prst="rect">
            <a:avLst/>
          </a:prstGeom>
          <a:noFill/>
        </p:spPr>
        <p:txBody>
          <a:bodyPr wrap="square" rtlCol="0">
            <a:spAutoFit/>
          </a:bodyPr>
          <a:lstStyle/>
          <a:p>
            <a:r>
              <a:rPr lang="en-US" dirty="0">
                <a:solidFill>
                  <a:srgbClr val="FF6600"/>
                </a:solidFill>
                <a:latin typeface="Gill Sans"/>
                <a:cs typeface="Gill Sans"/>
              </a:rPr>
              <a:t>Demo Workflow</a:t>
            </a:r>
          </a:p>
        </p:txBody>
      </p:sp>
      <p:cxnSp>
        <p:nvCxnSpPr>
          <p:cNvPr id="15" name="Straight Connector 14"/>
          <p:cNvCxnSpPr>
            <a:stCxn id="5" idx="2"/>
            <a:endCxn id="6" idx="0"/>
          </p:cNvCxnSpPr>
          <p:nvPr/>
        </p:nvCxnSpPr>
        <p:spPr bwMode="auto">
          <a:xfrm>
            <a:off x="6427792" y="1378486"/>
            <a:ext cx="0" cy="418513"/>
          </a:xfrm>
          <a:prstGeom prst="line">
            <a:avLst/>
          </a:prstGeom>
          <a:solidFill>
            <a:schemeClr val="accent1"/>
          </a:solidFill>
          <a:ln w="9525" cap="flat" cmpd="sng" algn="ctr">
            <a:solidFill>
              <a:schemeClr val="tx1"/>
            </a:solidFill>
            <a:prstDash val="solid"/>
            <a:round/>
            <a:headEnd type="none" w="med" len="med"/>
            <a:tailEnd type="arrow" w="med" len="med"/>
          </a:ln>
          <a:effectLst/>
        </p:spPr>
      </p:cxnSp>
      <p:grpSp>
        <p:nvGrpSpPr>
          <p:cNvPr id="22" name="Group 21"/>
          <p:cNvGrpSpPr/>
          <p:nvPr/>
        </p:nvGrpSpPr>
        <p:grpSpPr>
          <a:xfrm>
            <a:off x="3774021" y="2285769"/>
            <a:ext cx="2593975" cy="1066833"/>
            <a:chOff x="2390775" y="1368621"/>
            <a:chExt cx="2593975" cy="1696480"/>
          </a:xfrm>
        </p:grpSpPr>
        <p:cxnSp>
          <p:nvCxnSpPr>
            <p:cNvPr id="17" name="Straight Connector 16"/>
            <p:cNvCxnSpPr/>
            <p:nvPr/>
          </p:nvCxnSpPr>
          <p:spPr bwMode="auto">
            <a:xfrm flipH="1">
              <a:off x="2393950" y="2622894"/>
              <a:ext cx="25908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9" name="Straight Connector 18"/>
            <p:cNvCxnSpPr>
              <a:cxnSpLocks/>
            </p:cNvCxnSpPr>
            <p:nvPr/>
          </p:nvCxnSpPr>
          <p:spPr bwMode="auto">
            <a:xfrm>
              <a:off x="3810000" y="1800110"/>
              <a:ext cx="0" cy="807889"/>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0" name="Straight Connector 19"/>
            <p:cNvCxnSpPr>
              <a:cxnSpLocks/>
            </p:cNvCxnSpPr>
            <p:nvPr/>
          </p:nvCxnSpPr>
          <p:spPr bwMode="auto">
            <a:xfrm>
              <a:off x="4984750" y="2634291"/>
              <a:ext cx="0" cy="430810"/>
            </a:xfrm>
            <a:prstGeom prst="line">
              <a:avLst/>
            </a:prstGeom>
            <a:solidFill>
              <a:schemeClr val="accent1"/>
            </a:solidFill>
            <a:ln w="9525" cap="flat" cmpd="sng" algn="ctr">
              <a:solidFill>
                <a:schemeClr val="tx1"/>
              </a:solidFill>
              <a:prstDash val="solid"/>
              <a:round/>
              <a:headEnd type="none" w="med" len="med"/>
              <a:tailEnd type="arrow" w="med" len="med"/>
            </a:ln>
            <a:effectLst/>
          </p:spPr>
        </p:cxnSp>
        <p:cxnSp>
          <p:nvCxnSpPr>
            <p:cNvPr id="21" name="Straight Connector 20"/>
            <p:cNvCxnSpPr>
              <a:cxnSpLocks/>
            </p:cNvCxnSpPr>
            <p:nvPr/>
          </p:nvCxnSpPr>
          <p:spPr bwMode="auto">
            <a:xfrm>
              <a:off x="2390775" y="2607366"/>
              <a:ext cx="0" cy="406934"/>
            </a:xfrm>
            <a:prstGeom prst="line">
              <a:avLst/>
            </a:prstGeom>
            <a:solidFill>
              <a:schemeClr val="accent1"/>
            </a:solidFill>
            <a:ln w="9525" cap="flat" cmpd="sng" algn="ctr">
              <a:solidFill>
                <a:schemeClr val="tx1"/>
              </a:solidFill>
              <a:prstDash val="solid"/>
              <a:round/>
              <a:headEnd type="none" w="med" len="med"/>
              <a:tailEnd type="arrow" w="med" len="med"/>
            </a:ln>
            <a:effectLst/>
          </p:spPr>
        </p:cxnSp>
        <p:cxnSp>
          <p:nvCxnSpPr>
            <p:cNvPr id="55" name="Straight Connector 54"/>
            <p:cNvCxnSpPr/>
            <p:nvPr/>
          </p:nvCxnSpPr>
          <p:spPr bwMode="auto">
            <a:xfrm flipH="1">
              <a:off x="2393950" y="1815015"/>
              <a:ext cx="25908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57" name="Straight Connector 56"/>
            <p:cNvCxnSpPr>
              <a:cxnSpLocks/>
            </p:cNvCxnSpPr>
            <p:nvPr/>
          </p:nvCxnSpPr>
          <p:spPr bwMode="auto">
            <a:xfrm>
              <a:off x="4984750" y="1368621"/>
              <a:ext cx="0" cy="430809"/>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58" name="Straight Connector 57"/>
            <p:cNvCxnSpPr>
              <a:cxnSpLocks/>
            </p:cNvCxnSpPr>
            <p:nvPr/>
          </p:nvCxnSpPr>
          <p:spPr bwMode="auto">
            <a:xfrm>
              <a:off x="2390775" y="1435939"/>
              <a:ext cx="0" cy="406934"/>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23" name="Group 22"/>
          <p:cNvGrpSpPr/>
          <p:nvPr/>
        </p:nvGrpSpPr>
        <p:grpSpPr>
          <a:xfrm rot="10800000">
            <a:off x="3774021" y="3686942"/>
            <a:ext cx="2593975" cy="795831"/>
            <a:chOff x="2390775" y="2351888"/>
            <a:chExt cx="2593975" cy="795831"/>
          </a:xfrm>
        </p:grpSpPr>
        <p:cxnSp>
          <p:nvCxnSpPr>
            <p:cNvPr id="24" name="Straight Connector 23"/>
            <p:cNvCxnSpPr/>
            <p:nvPr/>
          </p:nvCxnSpPr>
          <p:spPr bwMode="auto">
            <a:xfrm flipH="1">
              <a:off x="2393950" y="2784475"/>
              <a:ext cx="25908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5" name="Straight Connector 24"/>
            <p:cNvCxnSpPr>
              <a:cxnSpLocks/>
              <a:stCxn id="9" idx="0"/>
            </p:cNvCxnSpPr>
            <p:nvPr/>
          </p:nvCxnSpPr>
          <p:spPr bwMode="auto">
            <a:xfrm rot="10800000" flipV="1">
              <a:off x="3567112" y="2351888"/>
              <a:ext cx="0" cy="224264"/>
            </a:xfrm>
            <a:prstGeom prst="line">
              <a:avLst/>
            </a:prstGeom>
            <a:solidFill>
              <a:schemeClr val="accent1"/>
            </a:solidFill>
            <a:ln w="9525" cap="flat" cmpd="sng" algn="ctr">
              <a:solidFill>
                <a:schemeClr val="tx1"/>
              </a:solidFill>
              <a:prstDash val="solid"/>
              <a:round/>
              <a:headEnd type="arrow" w="med" len="med"/>
              <a:tailEnd type="none" w="med" len="med"/>
            </a:ln>
            <a:effectLst/>
          </p:spPr>
        </p:cxnSp>
        <p:cxnSp>
          <p:nvCxnSpPr>
            <p:cNvPr id="26" name="Straight Connector 25"/>
            <p:cNvCxnSpPr>
              <a:cxnSpLocks/>
            </p:cNvCxnSpPr>
            <p:nvPr/>
          </p:nvCxnSpPr>
          <p:spPr bwMode="auto">
            <a:xfrm rot="10800000" flipV="1">
              <a:off x="4984750" y="2781300"/>
              <a:ext cx="0" cy="366419"/>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7" name="Straight Connector 26"/>
            <p:cNvCxnSpPr>
              <a:cxnSpLocks/>
            </p:cNvCxnSpPr>
            <p:nvPr/>
          </p:nvCxnSpPr>
          <p:spPr bwMode="auto">
            <a:xfrm rot="10800000" flipV="1">
              <a:off x="2390775" y="2781300"/>
              <a:ext cx="0" cy="315619"/>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28" name="Group 27"/>
          <p:cNvGrpSpPr/>
          <p:nvPr/>
        </p:nvGrpSpPr>
        <p:grpSpPr>
          <a:xfrm>
            <a:off x="3770846" y="4689180"/>
            <a:ext cx="2593975" cy="500561"/>
            <a:chOff x="2390775" y="2516997"/>
            <a:chExt cx="2593975" cy="500561"/>
          </a:xfrm>
        </p:grpSpPr>
        <p:cxnSp>
          <p:nvCxnSpPr>
            <p:cNvPr id="29" name="Straight Connector 28"/>
            <p:cNvCxnSpPr/>
            <p:nvPr/>
          </p:nvCxnSpPr>
          <p:spPr bwMode="auto">
            <a:xfrm flipH="1">
              <a:off x="2393950" y="2784475"/>
              <a:ext cx="25908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0" name="Straight Connector 29"/>
            <p:cNvCxnSpPr>
              <a:cxnSpLocks/>
            </p:cNvCxnSpPr>
            <p:nvPr/>
          </p:nvCxnSpPr>
          <p:spPr bwMode="auto">
            <a:xfrm>
              <a:off x="3810000" y="2516997"/>
              <a:ext cx="0" cy="264303"/>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1" name="Straight Connector 30"/>
            <p:cNvCxnSpPr>
              <a:cxnSpLocks/>
            </p:cNvCxnSpPr>
            <p:nvPr/>
          </p:nvCxnSpPr>
          <p:spPr bwMode="auto">
            <a:xfrm>
              <a:off x="4984750" y="2781300"/>
              <a:ext cx="0" cy="236258"/>
            </a:xfrm>
            <a:prstGeom prst="line">
              <a:avLst/>
            </a:prstGeom>
            <a:solidFill>
              <a:schemeClr val="accent1"/>
            </a:solidFill>
            <a:ln w="9525" cap="flat" cmpd="sng" algn="ctr">
              <a:solidFill>
                <a:schemeClr val="tx1"/>
              </a:solidFill>
              <a:prstDash val="solid"/>
              <a:round/>
              <a:headEnd type="none" w="med" len="med"/>
              <a:tailEnd type="arrow" w="med" len="med"/>
            </a:ln>
            <a:effectLst/>
          </p:spPr>
        </p:cxnSp>
        <p:cxnSp>
          <p:nvCxnSpPr>
            <p:cNvPr id="32" name="Straight Connector 31"/>
            <p:cNvCxnSpPr>
              <a:cxnSpLocks/>
            </p:cNvCxnSpPr>
            <p:nvPr/>
          </p:nvCxnSpPr>
          <p:spPr bwMode="auto">
            <a:xfrm>
              <a:off x="2390775" y="2781300"/>
              <a:ext cx="0" cy="236258"/>
            </a:xfrm>
            <a:prstGeom prst="line">
              <a:avLst/>
            </a:prstGeom>
            <a:solidFill>
              <a:schemeClr val="accent1"/>
            </a:solidFill>
            <a:ln w="9525" cap="flat" cmpd="sng" algn="ctr">
              <a:solidFill>
                <a:schemeClr val="tx1"/>
              </a:solidFill>
              <a:prstDash val="solid"/>
              <a:round/>
              <a:headEnd type="none" w="med" len="med"/>
              <a:tailEnd type="arrow" w="med" len="med"/>
            </a:ln>
            <a:effectLst/>
          </p:spPr>
        </p:cxnSp>
      </p:grpSp>
      <p:grpSp>
        <p:nvGrpSpPr>
          <p:cNvPr id="33" name="Group 32"/>
          <p:cNvGrpSpPr/>
          <p:nvPr/>
        </p:nvGrpSpPr>
        <p:grpSpPr>
          <a:xfrm rot="10800000">
            <a:off x="3804712" y="5633574"/>
            <a:ext cx="2593975" cy="584134"/>
            <a:chOff x="2390775" y="2490394"/>
            <a:chExt cx="2593975" cy="584134"/>
          </a:xfrm>
        </p:grpSpPr>
        <p:cxnSp>
          <p:nvCxnSpPr>
            <p:cNvPr id="34" name="Straight Connector 33"/>
            <p:cNvCxnSpPr/>
            <p:nvPr/>
          </p:nvCxnSpPr>
          <p:spPr bwMode="auto">
            <a:xfrm flipH="1">
              <a:off x="2393950" y="2784475"/>
              <a:ext cx="25908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5" name="Straight Connector 34"/>
            <p:cNvCxnSpPr>
              <a:cxnSpLocks/>
            </p:cNvCxnSpPr>
            <p:nvPr/>
          </p:nvCxnSpPr>
          <p:spPr bwMode="auto">
            <a:xfrm rot="10800000" flipV="1">
              <a:off x="3640136" y="2490394"/>
              <a:ext cx="0" cy="282990"/>
            </a:xfrm>
            <a:prstGeom prst="line">
              <a:avLst/>
            </a:prstGeom>
            <a:solidFill>
              <a:schemeClr val="accent1"/>
            </a:solidFill>
            <a:ln w="9525" cap="flat" cmpd="sng" algn="ctr">
              <a:solidFill>
                <a:schemeClr val="tx1"/>
              </a:solidFill>
              <a:prstDash val="solid"/>
              <a:round/>
              <a:headEnd type="arrow" w="med" len="med"/>
              <a:tailEnd type="none" w="med" len="med"/>
            </a:ln>
            <a:effectLst/>
          </p:spPr>
        </p:cxnSp>
        <p:cxnSp>
          <p:nvCxnSpPr>
            <p:cNvPr id="36" name="Straight Connector 35"/>
            <p:cNvCxnSpPr>
              <a:cxnSpLocks/>
            </p:cNvCxnSpPr>
            <p:nvPr/>
          </p:nvCxnSpPr>
          <p:spPr bwMode="auto">
            <a:xfrm rot="10800000" flipV="1">
              <a:off x="4984750" y="2781300"/>
              <a:ext cx="0" cy="272416"/>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7" name="Straight Connector 36"/>
            <p:cNvCxnSpPr>
              <a:cxnSpLocks/>
            </p:cNvCxnSpPr>
            <p:nvPr/>
          </p:nvCxnSpPr>
          <p:spPr bwMode="auto">
            <a:xfrm rot="10800000" flipV="1">
              <a:off x="2390775" y="2781300"/>
              <a:ext cx="0" cy="293228"/>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sp>
        <p:nvSpPr>
          <p:cNvPr id="5" name="Rectangle 4"/>
          <p:cNvSpPr/>
          <p:nvPr/>
        </p:nvSpPr>
        <p:spPr bwMode="auto">
          <a:xfrm>
            <a:off x="5418142" y="874486"/>
            <a:ext cx="2019300" cy="504000"/>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kumimoji="0" lang="en-GB" sz="1200" b="0" i="0" u="none" strike="noStrike" cap="none" normalizeH="0" baseline="0" dirty="0">
                <a:ln>
                  <a:noFill/>
                </a:ln>
                <a:solidFill>
                  <a:schemeClr val="tx1"/>
                </a:solidFill>
                <a:effectLst/>
                <a:latin typeface="Arial" charset="0"/>
                <a:cs typeface="Arial" charset="0"/>
              </a:rPr>
              <a:t>RCL</a:t>
            </a:r>
            <a:r>
              <a:rPr kumimoji="0" lang="en-GB" sz="1200" b="0" i="0" u="none" strike="noStrike" cap="none" normalizeH="0" dirty="0">
                <a:ln>
                  <a:noFill/>
                </a:ln>
                <a:solidFill>
                  <a:schemeClr val="tx1"/>
                </a:solidFill>
                <a:effectLst/>
                <a:latin typeface="Arial" charset="0"/>
                <a:cs typeface="Arial" charset="0"/>
              </a:rPr>
              <a:t> Topology Cleaning</a:t>
            </a:r>
            <a:endParaRPr kumimoji="0" lang="en-GB" sz="1200" b="0" i="0" u="none" strike="noStrike" cap="none" normalizeH="0" baseline="0" dirty="0">
              <a:ln>
                <a:noFill/>
              </a:ln>
              <a:solidFill>
                <a:schemeClr val="tx1"/>
              </a:solidFill>
              <a:effectLst/>
              <a:latin typeface="Arial" charset="0"/>
              <a:cs typeface="Arial" charset="0"/>
            </a:endParaRPr>
          </a:p>
        </p:txBody>
      </p:sp>
      <p:sp>
        <p:nvSpPr>
          <p:cNvPr id="6" name="Rectangle 5"/>
          <p:cNvSpPr/>
          <p:nvPr/>
        </p:nvSpPr>
        <p:spPr bwMode="auto">
          <a:xfrm>
            <a:off x="5418142" y="1796999"/>
            <a:ext cx="2019300" cy="504000"/>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kumimoji="0" lang="en-GB" sz="1200" b="0" i="0" u="none" strike="noStrike" cap="none" normalizeH="0" baseline="0" dirty="0">
                <a:ln>
                  <a:noFill/>
                </a:ln>
                <a:solidFill>
                  <a:schemeClr val="tx1"/>
                </a:solidFill>
                <a:effectLst/>
                <a:latin typeface="Arial" charset="0"/>
                <a:cs typeface="Arial" charset="0"/>
              </a:rPr>
              <a:t>Processing algorithm: simplify geometries</a:t>
            </a:r>
          </a:p>
        </p:txBody>
      </p:sp>
      <p:sp>
        <p:nvSpPr>
          <p:cNvPr id="7" name="Rectangle 6"/>
          <p:cNvSpPr/>
          <p:nvPr/>
        </p:nvSpPr>
        <p:spPr bwMode="auto">
          <a:xfrm>
            <a:off x="2945297" y="3340105"/>
            <a:ext cx="2019300" cy="504000"/>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kumimoji="0" lang="en-GB" sz="1200" b="0" i="0" u="none" strike="noStrike" cap="none" normalizeH="0" baseline="0" dirty="0">
                <a:ln>
                  <a:noFill/>
                </a:ln>
                <a:solidFill>
                  <a:schemeClr val="tx1"/>
                </a:solidFill>
                <a:effectLst/>
                <a:latin typeface="Arial" charset="0"/>
                <a:cs typeface="Arial" charset="0"/>
              </a:rPr>
              <a:t>Space Syntax Analysis</a:t>
            </a:r>
          </a:p>
        </p:txBody>
      </p:sp>
      <p:sp>
        <p:nvSpPr>
          <p:cNvPr id="8" name="Rectangle 7"/>
          <p:cNvSpPr/>
          <p:nvPr/>
        </p:nvSpPr>
        <p:spPr bwMode="auto">
          <a:xfrm>
            <a:off x="5418721" y="3340105"/>
            <a:ext cx="2019300" cy="504000"/>
          </a:xfrm>
          <a:prstGeom prst="rect">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kumimoji="0" lang="en-GB" sz="1200" b="0" i="0" u="none" strike="noStrike" cap="none" normalizeH="0" baseline="0" dirty="0">
                <a:ln>
                  <a:noFill/>
                </a:ln>
                <a:solidFill>
                  <a:schemeClr val="tx1"/>
                </a:solidFill>
                <a:effectLst/>
                <a:latin typeface="Arial" charset="0"/>
                <a:cs typeface="Arial" charset="0"/>
              </a:rPr>
              <a:t>Catchment Analyser</a:t>
            </a:r>
          </a:p>
        </p:txBody>
      </p:sp>
      <p:sp>
        <p:nvSpPr>
          <p:cNvPr id="9" name="Rectangle 8"/>
          <p:cNvSpPr/>
          <p:nvPr/>
        </p:nvSpPr>
        <p:spPr bwMode="auto">
          <a:xfrm>
            <a:off x="4182009" y="4262618"/>
            <a:ext cx="2019300" cy="504000"/>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kumimoji="0" lang="en-GB" sz="1200" b="0" i="0" u="none" strike="noStrike" cap="none" normalizeH="0" baseline="0" dirty="0">
                <a:ln>
                  <a:noFill/>
                </a:ln>
                <a:solidFill>
                  <a:schemeClr val="tx1"/>
                </a:solidFill>
                <a:effectLst/>
                <a:latin typeface="Arial" charset="0"/>
                <a:cs typeface="Arial" charset="0"/>
              </a:rPr>
              <a:t>Visualisation</a:t>
            </a:r>
          </a:p>
        </p:txBody>
      </p:sp>
      <p:sp>
        <p:nvSpPr>
          <p:cNvPr id="10" name="Rectangle 9"/>
          <p:cNvSpPr/>
          <p:nvPr/>
        </p:nvSpPr>
        <p:spPr bwMode="auto">
          <a:xfrm>
            <a:off x="2926481" y="5185131"/>
            <a:ext cx="2019300" cy="504000"/>
          </a:xfrm>
          <a:prstGeom prst="rect">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lang="en-GB" sz="1200" dirty="0"/>
              <a:t>Gate Transformer/movement correlation</a:t>
            </a:r>
            <a:endParaRPr kumimoji="0" lang="en-GB" sz="1200" b="0" i="0" u="none" strike="noStrike" cap="none" normalizeH="0" baseline="0" dirty="0">
              <a:ln>
                <a:noFill/>
              </a:ln>
              <a:solidFill>
                <a:schemeClr val="tx1"/>
              </a:solidFill>
              <a:effectLst/>
            </a:endParaRPr>
          </a:p>
        </p:txBody>
      </p:sp>
      <p:sp>
        <p:nvSpPr>
          <p:cNvPr id="11" name="Rectangle 10"/>
          <p:cNvSpPr/>
          <p:nvPr/>
        </p:nvSpPr>
        <p:spPr bwMode="auto">
          <a:xfrm>
            <a:off x="5415309" y="5185131"/>
            <a:ext cx="2019300" cy="504000"/>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lang="en-GB" sz="1200" dirty="0"/>
              <a:t>Urban data input</a:t>
            </a:r>
            <a:endParaRPr kumimoji="0" lang="en-GB" sz="1200" b="0" i="0" u="none" strike="noStrike" cap="none" normalizeH="0" baseline="0" dirty="0">
              <a:ln>
                <a:noFill/>
              </a:ln>
              <a:solidFill>
                <a:schemeClr val="tx1"/>
              </a:solidFill>
              <a:effectLst/>
            </a:endParaRPr>
          </a:p>
        </p:txBody>
      </p:sp>
      <p:sp>
        <p:nvSpPr>
          <p:cNvPr id="14" name="Rectangle 13"/>
          <p:cNvSpPr/>
          <p:nvPr/>
        </p:nvSpPr>
        <p:spPr bwMode="auto">
          <a:xfrm>
            <a:off x="4131209" y="6209236"/>
            <a:ext cx="2019300" cy="504000"/>
          </a:xfrm>
          <a:prstGeom prst="rect">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kumimoji="0" lang="en-GB" sz="1200" b="0" i="0" u="none" strike="noStrike" cap="none" normalizeH="0" baseline="0" dirty="0">
                <a:ln>
                  <a:noFill/>
                </a:ln>
                <a:solidFill>
                  <a:schemeClr val="tx1"/>
                </a:solidFill>
                <a:effectLst/>
                <a:latin typeface="Arial" charset="0"/>
                <a:cs typeface="Arial" charset="0"/>
              </a:rPr>
              <a:t>Integrated Urban Model</a:t>
            </a:r>
          </a:p>
        </p:txBody>
      </p:sp>
      <p:cxnSp>
        <p:nvCxnSpPr>
          <p:cNvPr id="52" name="Straight Connector 51"/>
          <p:cNvCxnSpPr>
            <a:stCxn id="53" idx="2"/>
            <a:endCxn id="54" idx="0"/>
          </p:cNvCxnSpPr>
          <p:nvPr/>
        </p:nvCxnSpPr>
        <p:spPr bwMode="auto">
          <a:xfrm>
            <a:off x="3955525" y="1378486"/>
            <a:ext cx="0" cy="418513"/>
          </a:xfrm>
          <a:prstGeom prst="line">
            <a:avLst/>
          </a:prstGeom>
          <a:solidFill>
            <a:schemeClr val="accent1"/>
          </a:solidFill>
          <a:ln w="9525" cap="flat" cmpd="sng" algn="ctr">
            <a:solidFill>
              <a:schemeClr val="tx1"/>
            </a:solidFill>
            <a:prstDash val="solid"/>
            <a:round/>
            <a:headEnd type="arrow" w="med" len="med"/>
            <a:tailEnd type="arrow" w="med" len="med"/>
          </a:ln>
          <a:effectLst/>
        </p:spPr>
      </p:cxnSp>
      <p:sp>
        <p:nvSpPr>
          <p:cNvPr id="53" name="Rectangle 52"/>
          <p:cNvSpPr/>
          <p:nvPr/>
        </p:nvSpPr>
        <p:spPr bwMode="auto">
          <a:xfrm>
            <a:off x="2945875" y="874486"/>
            <a:ext cx="2019300" cy="504000"/>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kumimoji="0" lang="en-GB" sz="1200" b="0" i="0" u="none" strike="noStrike" cap="none" normalizeH="0" baseline="0" dirty="0">
                <a:ln>
                  <a:noFill/>
                </a:ln>
                <a:solidFill>
                  <a:schemeClr val="tx1"/>
                </a:solidFill>
                <a:effectLst/>
                <a:latin typeface="Arial" charset="0"/>
                <a:cs typeface="Arial" charset="0"/>
              </a:rPr>
              <a:t>Axial Map Verification</a:t>
            </a:r>
          </a:p>
        </p:txBody>
      </p:sp>
      <p:sp>
        <p:nvSpPr>
          <p:cNvPr id="54" name="Rectangle 53"/>
          <p:cNvSpPr/>
          <p:nvPr/>
        </p:nvSpPr>
        <p:spPr bwMode="auto">
          <a:xfrm>
            <a:off x="2945875" y="1796999"/>
            <a:ext cx="2019300" cy="504000"/>
          </a:xfrm>
          <a:prstGeom prst="rect">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1042988" rtl="0" eaLnBrk="1" fontAlgn="base" latinLnBrk="0" hangingPunct="1">
              <a:lnSpc>
                <a:spcPct val="100000"/>
              </a:lnSpc>
              <a:spcBef>
                <a:spcPct val="0"/>
              </a:spcBef>
              <a:spcAft>
                <a:spcPct val="0"/>
              </a:spcAft>
              <a:buClrTx/>
              <a:buSzTx/>
              <a:buFontTx/>
              <a:buNone/>
              <a:tabLst/>
            </a:pPr>
            <a:r>
              <a:rPr kumimoji="0" lang="en-GB" sz="1200" b="0" i="0" u="none" strike="noStrike" cap="none" normalizeH="0" baseline="0" dirty="0">
                <a:ln>
                  <a:noFill/>
                </a:ln>
                <a:solidFill>
                  <a:schemeClr val="tx1"/>
                </a:solidFill>
                <a:effectLst/>
                <a:latin typeface="Arial" charset="0"/>
                <a:cs typeface="Arial" charset="0"/>
              </a:rPr>
              <a:t>Unlinks Verification</a:t>
            </a:r>
          </a:p>
        </p:txBody>
      </p:sp>
      <p:cxnSp>
        <p:nvCxnSpPr>
          <p:cNvPr id="59" name="Straight Connector 58"/>
          <p:cNvCxnSpPr>
            <a:cxnSpLocks/>
            <a:endCxn id="9" idx="0"/>
          </p:cNvCxnSpPr>
          <p:nvPr/>
        </p:nvCxnSpPr>
        <p:spPr bwMode="auto">
          <a:xfrm>
            <a:off x="5191659" y="4063716"/>
            <a:ext cx="0" cy="198902"/>
          </a:xfrm>
          <a:prstGeom prst="line">
            <a:avLst/>
          </a:prstGeom>
          <a:solidFill>
            <a:schemeClr val="accent1"/>
          </a:solidFill>
          <a:ln w="9525" cap="flat" cmpd="sng" algn="ctr">
            <a:solidFill>
              <a:schemeClr val="tx1"/>
            </a:solidFill>
            <a:prstDash val="solid"/>
            <a:round/>
            <a:headEnd type="none" w="med" len="med"/>
            <a:tailEnd type="arrow" w="med" len="med"/>
          </a:ln>
          <a:effectLst/>
        </p:spPr>
      </p:cxnSp>
      <p:sp>
        <p:nvSpPr>
          <p:cNvPr id="67" name="Oval 66"/>
          <p:cNvSpPr>
            <a:spLocks noChangeAspect="1"/>
          </p:cNvSpPr>
          <p:nvPr/>
        </p:nvSpPr>
        <p:spPr bwMode="auto">
          <a:xfrm>
            <a:off x="471750" y="463131"/>
            <a:ext cx="108000" cy="108000"/>
          </a:xfrm>
          <a:prstGeom prst="ellipse">
            <a:avLst/>
          </a:prstGeom>
          <a:solidFill>
            <a:schemeClr val="tx1">
              <a:lumMod val="65000"/>
              <a:lumOff val="35000"/>
            </a:schemeClr>
          </a:solidFill>
          <a:ln w="38100" cap="flat" cmpd="sng" algn="ctr">
            <a:solidFill>
              <a:schemeClr val="tx1">
                <a:lumMod val="65000"/>
                <a:lumOff val="3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cs typeface="Arial" charset="0"/>
            </a:endParaRPr>
          </a:p>
        </p:txBody>
      </p:sp>
    </p:spTree>
    <p:extLst>
      <p:ext uri="{BB962C8B-B14F-4D97-AF65-F5344CB8AC3E}">
        <p14:creationId xmlns:p14="http://schemas.microsoft.com/office/powerpoint/2010/main" val="3054526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9240" t="12624" r="23634" b="8896"/>
          <a:stretch/>
        </p:blipFill>
        <p:spPr>
          <a:xfrm>
            <a:off x="2572884" y="709613"/>
            <a:ext cx="6108700" cy="5245100"/>
          </a:xfrm>
          <a:prstGeom prst="rect">
            <a:avLst/>
          </a:prstGeom>
        </p:spPr>
      </p:pic>
      <p:sp>
        <p:nvSpPr>
          <p:cNvPr id="2" name="Rectangle 1"/>
          <p:cNvSpPr/>
          <p:nvPr/>
        </p:nvSpPr>
        <p:spPr>
          <a:xfrm>
            <a:off x="814271" y="5842056"/>
            <a:ext cx="9482254" cy="954107"/>
          </a:xfrm>
          <a:prstGeom prst="rect">
            <a:avLst/>
          </a:prstGeom>
        </p:spPr>
        <p:txBody>
          <a:bodyPr wrap="square">
            <a:spAutoFit/>
          </a:bodyPr>
          <a:lstStyle/>
          <a:p>
            <a:r>
              <a:rPr lang="en-GB" sz="1400" dirty="0"/>
              <a:t>This plugin takes a line-based network and point-based origin layer and calculated the distance from each segment within a given distance or list of distances to each of the origins. The tool outputs the catchment as lines and as a concave hull polygon layer. Credit for the concave hull functionality goes to the algorithm described by Adriano Moreira and Maribel </a:t>
            </a:r>
            <a:r>
              <a:rPr lang="en-GB" sz="1400" dirty="0" err="1"/>
              <a:t>Yasmina</a:t>
            </a:r>
            <a:r>
              <a:rPr lang="en-GB" sz="1400" dirty="0"/>
              <a:t> Santos.</a:t>
            </a:r>
            <a:endParaRPr lang="en-GB" sz="1400" dirty="0">
              <a:latin typeface="Arial" panose="020B0604020202020204" pitchFamily="34" charset="0"/>
              <a:cs typeface="Arial" panose="020B0604020202020204" pitchFamily="34" charset="0"/>
            </a:endParaRPr>
          </a:p>
        </p:txBody>
      </p:sp>
      <p:sp>
        <p:nvSpPr>
          <p:cNvPr id="7" name="TextBox 6"/>
          <p:cNvSpPr txBox="1"/>
          <p:nvPr/>
        </p:nvSpPr>
        <p:spPr>
          <a:xfrm>
            <a:off x="729570" y="106790"/>
            <a:ext cx="6429829" cy="415498"/>
          </a:xfrm>
          <a:prstGeom prst="rect">
            <a:avLst/>
          </a:prstGeom>
          <a:noFill/>
        </p:spPr>
        <p:txBody>
          <a:bodyPr wrap="square" rtlCol="0">
            <a:spAutoFit/>
          </a:bodyPr>
          <a:lstStyle/>
          <a:p>
            <a:r>
              <a:rPr lang="en-US" dirty="0">
                <a:solidFill>
                  <a:srgbClr val="FF6600"/>
                </a:solidFill>
                <a:latin typeface="Gill Sans"/>
                <a:cs typeface="Gill Sans"/>
              </a:rPr>
              <a:t>Catchment </a:t>
            </a:r>
            <a:r>
              <a:rPr lang="en-US" dirty="0" err="1">
                <a:solidFill>
                  <a:srgbClr val="FF6600"/>
                </a:solidFill>
                <a:latin typeface="Gill Sans"/>
                <a:cs typeface="Gill Sans"/>
              </a:rPr>
              <a:t>Analyser</a:t>
            </a:r>
            <a:endParaRPr lang="en-US" dirty="0">
              <a:solidFill>
                <a:srgbClr val="FF6600"/>
              </a:solidFill>
              <a:latin typeface="Gill Sans"/>
              <a:cs typeface="Gill Sans"/>
            </a:endParaRPr>
          </a:p>
        </p:txBody>
      </p:sp>
      <p:sp>
        <p:nvSpPr>
          <p:cNvPr id="6" name="Oval 5"/>
          <p:cNvSpPr>
            <a:spLocks noChangeAspect="1"/>
          </p:cNvSpPr>
          <p:nvPr/>
        </p:nvSpPr>
        <p:spPr bwMode="auto">
          <a:xfrm>
            <a:off x="471750" y="4044249"/>
            <a:ext cx="108000" cy="108000"/>
          </a:xfrm>
          <a:prstGeom prst="ellipse">
            <a:avLst/>
          </a:prstGeom>
          <a:solidFill>
            <a:schemeClr val="tx1">
              <a:lumMod val="65000"/>
              <a:lumOff val="35000"/>
            </a:schemeClr>
          </a:solidFill>
          <a:ln w="38100" cap="flat" cmpd="sng" algn="ctr">
            <a:solidFill>
              <a:schemeClr val="tx1">
                <a:lumMod val="65000"/>
                <a:lumOff val="3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cs typeface="Arial" charset="0"/>
            </a:endParaRPr>
          </a:p>
        </p:txBody>
      </p:sp>
    </p:spTree>
    <p:extLst>
      <p:ext uri="{BB962C8B-B14F-4D97-AF65-F5344CB8AC3E}">
        <p14:creationId xmlns:p14="http://schemas.microsoft.com/office/powerpoint/2010/main" val="18610664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2017-07-02 11.46.2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7999" y="664480"/>
            <a:ext cx="4993071" cy="5977620"/>
          </a:xfrm>
          <a:prstGeom prst="rect">
            <a:avLst/>
          </a:prstGeom>
        </p:spPr>
      </p:pic>
      <p:sp>
        <p:nvSpPr>
          <p:cNvPr id="4" name="Rectangle 3"/>
          <p:cNvSpPr/>
          <p:nvPr/>
        </p:nvSpPr>
        <p:spPr>
          <a:xfrm>
            <a:off x="5345113" y="709613"/>
            <a:ext cx="4951412" cy="5816976"/>
          </a:xfrm>
          <a:prstGeom prst="rect">
            <a:avLst/>
          </a:prstGeom>
        </p:spPr>
        <p:txBody>
          <a:bodyPr wrap="square">
            <a:spAutoFit/>
          </a:bodyPr>
          <a:lstStyle/>
          <a:p>
            <a:r>
              <a:rPr lang="en-GB" sz="1200" b="1" dirty="0"/>
              <a:t>Network layer</a:t>
            </a:r>
            <a:r>
              <a:rPr lang="en-GB" sz="1200" dirty="0"/>
              <a:t> Choose the line-based vector layer that comprises a topological network you want to analyse. (projected CRS only!!) </a:t>
            </a:r>
          </a:p>
          <a:p>
            <a:endParaRPr lang="en-GB" sz="1200" dirty="0"/>
          </a:p>
          <a:p>
            <a:r>
              <a:rPr lang="en-GB" sz="1200" b="1" dirty="0"/>
              <a:t>Origin layer</a:t>
            </a:r>
            <a:r>
              <a:rPr lang="en-GB" sz="1200" dirty="0"/>
              <a:t> Choose the point-based vector layer containing the origins from which catchment will be calculated.</a:t>
            </a:r>
          </a:p>
          <a:p>
            <a:endParaRPr lang="en-GB" sz="1200" b="1" dirty="0"/>
          </a:p>
          <a:p>
            <a:r>
              <a:rPr lang="en-GB" sz="1200" b="1" dirty="0"/>
              <a:t>Origin Names</a:t>
            </a:r>
            <a:r>
              <a:rPr lang="en-GB" sz="1200" dirty="0"/>
              <a:t> By default the origin names will be based on the feature ids. If checked the tool will run the catchment analysis based on the column selected. </a:t>
            </a:r>
          </a:p>
          <a:p>
            <a:r>
              <a:rPr lang="en-GB" sz="1200" dirty="0"/>
              <a:t> </a:t>
            </a:r>
          </a:p>
          <a:p>
            <a:r>
              <a:rPr lang="en-GB" sz="1200" b="1" dirty="0"/>
              <a:t>Cost Bands </a:t>
            </a:r>
            <a:r>
              <a:rPr lang="en-GB" sz="1200" dirty="0"/>
              <a:t>This sets the radius for the catchment analysis. For example, 400,800,1200,2000.</a:t>
            </a:r>
          </a:p>
          <a:p>
            <a:endParaRPr lang="en-GB" sz="1200" b="1" dirty="0"/>
          </a:p>
          <a:p>
            <a:r>
              <a:rPr lang="en-GB" sz="1200" b="1" dirty="0"/>
              <a:t>Network tolerance</a:t>
            </a:r>
            <a:r>
              <a:rPr lang="en-GB" sz="1200" dirty="0"/>
              <a:t> This is a tolerance for disconnected network. For example, it will connect lines that are within 1m by default.</a:t>
            </a:r>
          </a:p>
          <a:p>
            <a:endParaRPr lang="en-GB" sz="1200" dirty="0"/>
          </a:p>
          <a:p>
            <a:r>
              <a:rPr lang="en-GB" sz="1200" b="1" dirty="0"/>
              <a:t>Polygon tolerance</a:t>
            </a:r>
            <a:r>
              <a:rPr lang="en-GB" sz="1200" dirty="0"/>
              <a:t> The Catchment Analyser tool creates concave hull polygons from a specific origin. The polygon tolerance defines the level of 'concaveness' of the catchment. The lower the value, the more concave and the higher the value the more convex.</a:t>
            </a:r>
          </a:p>
          <a:p>
            <a:endParaRPr lang="en-GB" sz="1200" dirty="0"/>
          </a:p>
          <a:p>
            <a:r>
              <a:rPr lang="en-GB" sz="1200" b="1" dirty="0"/>
              <a:t>Catchment network</a:t>
            </a:r>
            <a:r>
              <a:rPr lang="en-GB" sz="1200" dirty="0"/>
              <a:t> The tool provides a catchment network output based on the original network layer with cost information on every origin. If checked the tool will generate the network as a temporary layer or as a shapefile using the browse button. </a:t>
            </a:r>
          </a:p>
          <a:p>
            <a:r>
              <a:rPr lang="en-GB" sz="1200" dirty="0"/>
              <a:t/>
            </a:r>
            <a:br>
              <a:rPr lang="en-GB" sz="1200" dirty="0"/>
            </a:br>
            <a:r>
              <a:rPr lang="en-GB" sz="1200" b="1" dirty="0"/>
              <a:t>Catchment polygon</a:t>
            </a:r>
            <a:r>
              <a:rPr lang="en-GB" sz="1200" dirty="0"/>
              <a:t> The tool provides a catchment polygon output for each origin and each specified cost. If checked the tool will generate the polygons as a temporary layer or as a shapefile using the browse button. </a:t>
            </a:r>
          </a:p>
        </p:txBody>
      </p:sp>
      <p:sp>
        <p:nvSpPr>
          <p:cNvPr id="23" name="TextBox 22"/>
          <p:cNvSpPr txBox="1"/>
          <p:nvPr/>
        </p:nvSpPr>
        <p:spPr>
          <a:xfrm>
            <a:off x="729570" y="106790"/>
            <a:ext cx="6429829" cy="415498"/>
          </a:xfrm>
          <a:prstGeom prst="rect">
            <a:avLst/>
          </a:prstGeom>
          <a:noFill/>
        </p:spPr>
        <p:txBody>
          <a:bodyPr wrap="square" rtlCol="0">
            <a:spAutoFit/>
          </a:bodyPr>
          <a:lstStyle/>
          <a:p>
            <a:r>
              <a:rPr lang="en-US" dirty="0">
                <a:solidFill>
                  <a:srgbClr val="FF6600"/>
                </a:solidFill>
                <a:latin typeface="Gill Sans"/>
                <a:cs typeface="Gill Sans"/>
              </a:rPr>
              <a:t>Catchment </a:t>
            </a:r>
            <a:r>
              <a:rPr lang="en-US" dirty="0" err="1">
                <a:solidFill>
                  <a:srgbClr val="FF6600"/>
                </a:solidFill>
                <a:latin typeface="Gill Sans"/>
                <a:cs typeface="Gill Sans"/>
              </a:rPr>
              <a:t>Analyser</a:t>
            </a:r>
            <a:endParaRPr lang="en-US" dirty="0">
              <a:solidFill>
                <a:srgbClr val="FF6600"/>
              </a:solidFill>
              <a:latin typeface="Gill Sans"/>
              <a:cs typeface="Gill Sans"/>
            </a:endParaRPr>
          </a:p>
        </p:txBody>
      </p:sp>
      <p:sp>
        <p:nvSpPr>
          <p:cNvPr id="6" name="Oval 5"/>
          <p:cNvSpPr>
            <a:spLocks noChangeAspect="1"/>
          </p:cNvSpPr>
          <p:nvPr/>
        </p:nvSpPr>
        <p:spPr bwMode="auto">
          <a:xfrm>
            <a:off x="471750" y="4044249"/>
            <a:ext cx="108000" cy="108000"/>
          </a:xfrm>
          <a:prstGeom prst="ellipse">
            <a:avLst/>
          </a:prstGeom>
          <a:solidFill>
            <a:schemeClr val="tx1">
              <a:lumMod val="65000"/>
              <a:lumOff val="35000"/>
            </a:schemeClr>
          </a:solidFill>
          <a:ln w="38100" cap="flat" cmpd="sng" algn="ctr">
            <a:solidFill>
              <a:schemeClr val="tx1">
                <a:lumMod val="65000"/>
                <a:lumOff val="3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cs typeface="Arial" charset="0"/>
            </a:endParaRPr>
          </a:p>
        </p:txBody>
      </p:sp>
    </p:spTree>
    <p:extLst>
      <p:ext uri="{BB962C8B-B14F-4D97-AF65-F5344CB8AC3E}">
        <p14:creationId xmlns:p14="http://schemas.microsoft.com/office/powerpoint/2010/main" val="1603911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14271" y="5842056"/>
            <a:ext cx="9482254" cy="954107"/>
          </a:xfrm>
          <a:prstGeom prst="rect">
            <a:avLst/>
          </a:prstGeom>
        </p:spPr>
        <p:txBody>
          <a:bodyPr wrap="square">
            <a:spAutoFit/>
          </a:bodyPr>
          <a:lstStyle/>
          <a:p>
            <a:r>
              <a:rPr lang="en-GB" sz="1400" dirty="0">
                <a:solidFill>
                  <a:srgbClr val="24292E"/>
                </a:solidFill>
                <a:latin typeface="Arial" panose="020B0604020202020204" pitchFamily="34" charset="0"/>
                <a:cs typeface="Arial" panose="020B0604020202020204" pitchFamily="34" charset="0"/>
              </a:rPr>
              <a:t>Gate Transformer is a plugin to modify the geometry of gates used in space syntax movement observations. Gates are usually drawn perpendicular to the axial line, with varying lengths. For presentation of movement observations the typical output is a map showing lines along the axial lines to indicate the movement direction. The gates should all be rotated 90degrees and have the same length.</a:t>
            </a:r>
            <a:endParaRPr lang="en-GB" sz="1400" dirty="0">
              <a:latin typeface="Arial" panose="020B0604020202020204" pitchFamily="34" charset="0"/>
              <a:cs typeface="Arial" panose="020B0604020202020204" pitchFamily="34" charset="0"/>
            </a:endParaRPr>
          </a:p>
        </p:txBody>
      </p:sp>
      <p:pic>
        <p:nvPicPr>
          <p:cNvPr id="3" name="Picture 2"/>
          <p:cNvPicPr>
            <a:picLocks noChangeAspect="1"/>
          </p:cNvPicPr>
          <p:nvPr/>
        </p:nvPicPr>
        <p:blipFill rotWithShape="1">
          <a:blip r:embed="rId2"/>
          <a:srcRect b="4618"/>
          <a:stretch/>
        </p:blipFill>
        <p:spPr>
          <a:xfrm>
            <a:off x="869950" y="709613"/>
            <a:ext cx="8140699" cy="4852987"/>
          </a:xfrm>
          <a:prstGeom prst="rect">
            <a:avLst/>
          </a:prstGeom>
        </p:spPr>
      </p:pic>
      <p:sp>
        <p:nvSpPr>
          <p:cNvPr id="7" name="TextBox 6"/>
          <p:cNvSpPr txBox="1"/>
          <p:nvPr/>
        </p:nvSpPr>
        <p:spPr>
          <a:xfrm>
            <a:off x="729570" y="106790"/>
            <a:ext cx="6429829" cy="415498"/>
          </a:xfrm>
          <a:prstGeom prst="rect">
            <a:avLst/>
          </a:prstGeom>
          <a:noFill/>
        </p:spPr>
        <p:txBody>
          <a:bodyPr wrap="square" rtlCol="0">
            <a:spAutoFit/>
          </a:bodyPr>
          <a:lstStyle/>
          <a:p>
            <a:r>
              <a:rPr lang="en-US" dirty="0">
                <a:solidFill>
                  <a:srgbClr val="FF6600"/>
                </a:solidFill>
                <a:latin typeface="Gill Sans"/>
                <a:cs typeface="Gill Sans"/>
              </a:rPr>
              <a:t>Gate Transformer</a:t>
            </a:r>
          </a:p>
        </p:txBody>
      </p:sp>
      <p:sp>
        <p:nvSpPr>
          <p:cNvPr id="6" name="Oval 5"/>
          <p:cNvSpPr>
            <a:spLocks noChangeAspect="1"/>
          </p:cNvSpPr>
          <p:nvPr/>
        </p:nvSpPr>
        <p:spPr bwMode="auto">
          <a:xfrm>
            <a:off x="471750" y="4044249"/>
            <a:ext cx="108000" cy="108000"/>
          </a:xfrm>
          <a:prstGeom prst="ellipse">
            <a:avLst/>
          </a:prstGeom>
          <a:solidFill>
            <a:schemeClr val="tx1">
              <a:lumMod val="65000"/>
              <a:lumOff val="35000"/>
            </a:schemeClr>
          </a:solidFill>
          <a:ln w="38100" cap="flat" cmpd="sng" algn="ctr">
            <a:solidFill>
              <a:schemeClr val="tx1">
                <a:lumMod val="65000"/>
                <a:lumOff val="3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cs typeface="Arial" charset="0"/>
            </a:endParaRPr>
          </a:p>
        </p:txBody>
      </p:sp>
    </p:spTree>
    <p:extLst>
      <p:ext uri="{BB962C8B-B14F-4D97-AF65-F5344CB8AC3E}">
        <p14:creationId xmlns:p14="http://schemas.microsoft.com/office/powerpoint/2010/main" val="1345842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a:srcRect l="14399" t="42110" r="54683" b="28742"/>
          <a:stretch/>
        </p:blipFill>
        <p:spPr>
          <a:xfrm>
            <a:off x="729570" y="1004888"/>
            <a:ext cx="1968415" cy="1159868"/>
          </a:xfrm>
          <a:prstGeom prst="rect">
            <a:avLst/>
          </a:prstGeom>
          <a:ln>
            <a:noFill/>
          </a:ln>
        </p:spPr>
      </p:pic>
      <p:sp>
        <p:nvSpPr>
          <p:cNvPr id="4" name="Rectangle 3"/>
          <p:cNvSpPr/>
          <p:nvPr/>
        </p:nvSpPr>
        <p:spPr>
          <a:xfrm>
            <a:off x="5345113" y="709613"/>
            <a:ext cx="4951412" cy="3046988"/>
          </a:xfrm>
          <a:prstGeom prst="rect">
            <a:avLst/>
          </a:prstGeom>
        </p:spPr>
        <p:txBody>
          <a:bodyPr wrap="square">
            <a:spAutoFit/>
          </a:bodyPr>
          <a:lstStyle/>
          <a:p>
            <a:r>
              <a:rPr lang="en-GB" sz="1200" b="1" dirty="0">
                <a:solidFill>
                  <a:srgbClr val="24292E"/>
                </a:solidFill>
                <a:latin typeface="Arial" panose="020B0604020202020204" pitchFamily="34" charset="0"/>
                <a:cs typeface="Arial" panose="020B0604020202020204" pitchFamily="34" charset="0"/>
              </a:rPr>
              <a:t>Gates layer</a:t>
            </a:r>
            <a:r>
              <a:rPr lang="en-GB" sz="1200" dirty="0">
                <a:solidFill>
                  <a:srgbClr val="24292E"/>
                </a:solidFill>
                <a:latin typeface="Arial" panose="020B0604020202020204" pitchFamily="34" charset="0"/>
                <a:cs typeface="Arial" panose="020B0604020202020204" pitchFamily="34" charset="0"/>
              </a:rPr>
              <a:t> Choose the line-based gate layer from the drop-down menu that you want to transform</a:t>
            </a:r>
          </a:p>
          <a:p>
            <a:pPr>
              <a:buFont typeface="Arial" panose="020B0604020202020204" pitchFamily="34" charset="0"/>
              <a:buChar char="•"/>
            </a:pPr>
            <a:endParaRPr lang="en-GB" sz="1200" dirty="0">
              <a:solidFill>
                <a:srgbClr val="24292E"/>
              </a:solidFill>
              <a:latin typeface="Arial" panose="020B0604020202020204" pitchFamily="34" charset="0"/>
              <a:cs typeface="Arial" panose="020B0604020202020204" pitchFamily="34" charset="0"/>
            </a:endParaRPr>
          </a:p>
          <a:p>
            <a:r>
              <a:rPr lang="en-GB" sz="1200" b="1" dirty="0">
                <a:solidFill>
                  <a:srgbClr val="24292E"/>
                </a:solidFill>
                <a:latin typeface="Arial" panose="020B0604020202020204" pitchFamily="34" charset="0"/>
                <a:cs typeface="Arial" panose="020B0604020202020204" pitchFamily="34" charset="0"/>
              </a:rPr>
              <a:t>Rotate Line</a:t>
            </a:r>
            <a:r>
              <a:rPr lang="en-GB" sz="1200" dirty="0">
                <a:solidFill>
                  <a:srgbClr val="24292E"/>
                </a:solidFill>
                <a:latin typeface="Arial" panose="020B0604020202020204" pitchFamily="34" charset="0"/>
                <a:cs typeface="Arial" panose="020B0604020202020204" pitchFamily="34" charset="0"/>
              </a:rPr>
              <a:t> (degree) Define the angle in degrees for rotating the selected gates</a:t>
            </a:r>
          </a:p>
          <a:p>
            <a:pPr>
              <a:buFont typeface="Arial" panose="020B0604020202020204" pitchFamily="34" charset="0"/>
              <a:buChar char="•"/>
            </a:pPr>
            <a:endParaRPr lang="en-GB" sz="1200" dirty="0">
              <a:solidFill>
                <a:srgbClr val="24292E"/>
              </a:solidFill>
              <a:latin typeface="Arial" panose="020B0604020202020204" pitchFamily="34" charset="0"/>
              <a:cs typeface="Arial" panose="020B0604020202020204" pitchFamily="34" charset="0"/>
            </a:endParaRPr>
          </a:p>
          <a:p>
            <a:r>
              <a:rPr lang="en-GB" sz="1200" b="1" dirty="0">
                <a:solidFill>
                  <a:srgbClr val="24292E"/>
                </a:solidFill>
                <a:latin typeface="Arial" panose="020B0604020202020204" pitchFamily="34" charset="0"/>
                <a:cs typeface="Arial" panose="020B0604020202020204" pitchFamily="34" charset="0"/>
              </a:rPr>
              <a:t>Resize Line</a:t>
            </a:r>
            <a:r>
              <a:rPr lang="en-GB" sz="1200" dirty="0">
                <a:solidFill>
                  <a:srgbClr val="24292E"/>
                </a:solidFill>
                <a:latin typeface="Arial" panose="020B0604020202020204" pitchFamily="34" charset="0"/>
                <a:cs typeface="Arial" panose="020B0604020202020204" pitchFamily="34" charset="0"/>
              </a:rPr>
              <a:t> (metre) Define the length in metres for resizing the selected gates</a:t>
            </a:r>
          </a:p>
          <a:p>
            <a:pPr>
              <a:buFont typeface="Arial" panose="020B0604020202020204" pitchFamily="34" charset="0"/>
              <a:buChar char="•"/>
            </a:pPr>
            <a:endParaRPr lang="en-GB" sz="1200" dirty="0">
              <a:solidFill>
                <a:srgbClr val="24292E"/>
              </a:solidFill>
              <a:latin typeface="Arial" panose="020B0604020202020204" pitchFamily="34" charset="0"/>
              <a:cs typeface="Arial" panose="020B0604020202020204" pitchFamily="34" charset="0"/>
            </a:endParaRPr>
          </a:p>
          <a:p>
            <a:r>
              <a:rPr lang="en-GB" sz="1200" b="1" dirty="0">
                <a:solidFill>
                  <a:srgbClr val="24292E"/>
                </a:solidFill>
                <a:latin typeface="Arial" panose="020B0604020202020204" pitchFamily="34" charset="0"/>
                <a:cs typeface="Arial" panose="020B0604020202020204" pitchFamily="34" charset="0"/>
              </a:rPr>
              <a:t>Rescale Line</a:t>
            </a:r>
            <a:r>
              <a:rPr lang="en-GB" sz="1200" dirty="0">
                <a:solidFill>
                  <a:srgbClr val="24292E"/>
                </a:solidFill>
                <a:latin typeface="Arial" panose="020B0604020202020204" pitchFamily="34" charset="0"/>
                <a:cs typeface="Arial" panose="020B0604020202020204" pitchFamily="34" charset="0"/>
              </a:rPr>
              <a:t> (multiple) Define the multiple in ratio for rescaling the selected gates</a:t>
            </a:r>
          </a:p>
          <a:p>
            <a:pPr>
              <a:buFont typeface="Arial" panose="020B0604020202020204" pitchFamily="34" charset="0"/>
              <a:buChar char="•"/>
            </a:pPr>
            <a:endParaRPr lang="en-GB" sz="1200" dirty="0">
              <a:solidFill>
                <a:srgbClr val="24292E"/>
              </a:solidFill>
              <a:latin typeface="Arial" panose="020B0604020202020204" pitchFamily="34" charset="0"/>
              <a:cs typeface="Arial" panose="020B0604020202020204" pitchFamily="34" charset="0"/>
            </a:endParaRPr>
          </a:p>
          <a:p>
            <a:r>
              <a:rPr lang="en-GB" sz="1200" b="1" dirty="0">
                <a:solidFill>
                  <a:srgbClr val="24292E"/>
                </a:solidFill>
                <a:latin typeface="Arial" panose="020B0604020202020204" pitchFamily="34" charset="0"/>
                <a:cs typeface="Arial" panose="020B0604020202020204" pitchFamily="34" charset="0"/>
              </a:rPr>
              <a:t>Transform</a:t>
            </a:r>
            <a:r>
              <a:rPr lang="en-GB" sz="1200" dirty="0">
                <a:solidFill>
                  <a:srgbClr val="24292E"/>
                </a:solidFill>
                <a:latin typeface="Arial" panose="020B0604020202020204" pitchFamily="34" charset="0"/>
                <a:cs typeface="Arial" panose="020B0604020202020204" pitchFamily="34" charset="0"/>
              </a:rPr>
              <a:t> Pressing the transform button will activate the analysis for the selected transformation</a:t>
            </a:r>
          </a:p>
          <a:p>
            <a:pPr>
              <a:buFont typeface="Arial" panose="020B0604020202020204" pitchFamily="34" charset="0"/>
              <a:buChar char="•"/>
            </a:pPr>
            <a:endParaRPr lang="en-GB" sz="1200" dirty="0">
              <a:solidFill>
                <a:srgbClr val="24292E"/>
              </a:solidFill>
              <a:latin typeface="Arial" panose="020B0604020202020204" pitchFamily="34" charset="0"/>
              <a:cs typeface="Arial" panose="020B0604020202020204" pitchFamily="34" charset="0"/>
            </a:endParaRPr>
          </a:p>
          <a:p>
            <a:r>
              <a:rPr lang="en-GB" sz="1200" b="1" dirty="0">
                <a:solidFill>
                  <a:srgbClr val="24292E"/>
                </a:solidFill>
                <a:latin typeface="Arial" panose="020B0604020202020204" pitchFamily="34" charset="0"/>
                <a:cs typeface="Arial" panose="020B0604020202020204" pitchFamily="34" charset="0"/>
              </a:rPr>
              <a:t>Close</a:t>
            </a:r>
            <a:r>
              <a:rPr lang="en-GB" sz="1200" dirty="0">
                <a:solidFill>
                  <a:srgbClr val="24292E"/>
                </a:solidFill>
                <a:latin typeface="Arial" panose="020B0604020202020204" pitchFamily="34" charset="0"/>
                <a:cs typeface="Arial" panose="020B0604020202020204" pitchFamily="34" charset="0"/>
              </a:rPr>
              <a:t> Pressing close will close and terminate the Gate Transformer</a:t>
            </a:r>
            <a:endParaRPr lang="en-GB" sz="1200" b="0" i="0" dirty="0">
              <a:solidFill>
                <a:srgbClr val="24292E"/>
              </a:solidFill>
              <a:effectLst/>
              <a:latin typeface="Arial" panose="020B0604020202020204" pitchFamily="34" charset="0"/>
              <a:cs typeface="Arial" panose="020B0604020202020204" pitchFamily="34" charset="0"/>
            </a:endParaRPr>
          </a:p>
        </p:txBody>
      </p:sp>
      <p:pic>
        <p:nvPicPr>
          <p:cNvPr id="6" name="Picture 5"/>
          <p:cNvPicPr>
            <a:picLocks noChangeAspect="1"/>
          </p:cNvPicPr>
          <p:nvPr/>
        </p:nvPicPr>
        <p:blipFill rotWithShape="1">
          <a:blip r:embed="rId3"/>
          <a:srcRect l="13681" t="39304" r="53800" b="28258"/>
          <a:stretch/>
        </p:blipFill>
        <p:spPr>
          <a:xfrm>
            <a:off x="656999" y="2685631"/>
            <a:ext cx="2098901" cy="1308520"/>
          </a:xfrm>
          <a:prstGeom prst="rect">
            <a:avLst/>
          </a:prstGeom>
          <a:ln>
            <a:noFill/>
          </a:ln>
        </p:spPr>
      </p:pic>
      <p:pic>
        <p:nvPicPr>
          <p:cNvPr id="10" name="Picture 9"/>
          <p:cNvPicPr>
            <a:picLocks noChangeAspect="1"/>
          </p:cNvPicPr>
          <p:nvPr/>
        </p:nvPicPr>
        <p:blipFill rotWithShape="1">
          <a:blip r:embed="rId4"/>
          <a:srcRect l="15006" t="42819" r="53804" b="29923"/>
          <a:stretch/>
        </p:blipFill>
        <p:spPr>
          <a:xfrm>
            <a:off x="693283" y="4685866"/>
            <a:ext cx="2026331" cy="1106803"/>
          </a:xfrm>
          <a:prstGeom prst="rect">
            <a:avLst/>
          </a:prstGeom>
        </p:spPr>
      </p:pic>
      <p:grpSp>
        <p:nvGrpSpPr>
          <p:cNvPr id="2" name="Group 1"/>
          <p:cNvGrpSpPr/>
          <p:nvPr/>
        </p:nvGrpSpPr>
        <p:grpSpPr>
          <a:xfrm>
            <a:off x="2870200" y="1341967"/>
            <a:ext cx="2173742" cy="4919615"/>
            <a:chOff x="2870200" y="1341967"/>
            <a:chExt cx="2173742" cy="4919615"/>
          </a:xfrm>
        </p:grpSpPr>
        <p:sp>
          <p:nvSpPr>
            <p:cNvPr id="11" name="TextBox 10"/>
            <p:cNvSpPr txBox="1"/>
            <p:nvPr/>
          </p:nvSpPr>
          <p:spPr>
            <a:xfrm>
              <a:off x="3587069" y="2114789"/>
              <a:ext cx="1277031" cy="246221"/>
            </a:xfrm>
            <a:prstGeom prst="rect">
              <a:avLst/>
            </a:prstGeom>
            <a:noFill/>
          </p:spPr>
          <p:txBody>
            <a:bodyPr wrap="square" rtlCol="0">
              <a:spAutoFit/>
            </a:bodyPr>
            <a:lstStyle/>
            <a:p>
              <a:r>
                <a:rPr lang="en-GB" sz="1000" b="1" dirty="0"/>
                <a:t>Rotate Line</a:t>
              </a:r>
            </a:p>
          </p:txBody>
        </p:sp>
        <p:cxnSp>
          <p:nvCxnSpPr>
            <p:cNvPr id="16" name="Straight Connector 15"/>
            <p:cNvCxnSpPr/>
            <p:nvPr/>
          </p:nvCxnSpPr>
          <p:spPr bwMode="auto">
            <a:xfrm flipV="1">
              <a:off x="3085420" y="1341967"/>
              <a:ext cx="0" cy="569901"/>
            </a:xfrm>
            <a:prstGeom prst="line">
              <a:avLst/>
            </a:prstGeom>
            <a:solidFill>
              <a:schemeClr val="accent1"/>
            </a:solidFill>
            <a:ln w="28575" cap="flat" cmpd="sng" algn="ctr">
              <a:solidFill>
                <a:schemeClr val="tx1"/>
              </a:solidFill>
              <a:prstDash val="solid"/>
              <a:round/>
              <a:headEnd type="oval" w="med" len="med"/>
              <a:tailEnd type="oval" w="med" len="med"/>
            </a:ln>
            <a:effectLst/>
          </p:spPr>
        </p:cxnSp>
        <p:cxnSp>
          <p:nvCxnSpPr>
            <p:cNvPr id="21" name="Straight Connector 20"/>
            <p:cNvCxnSpPr/>
            <p:nvPr/>
          </p:nvCxnSpPr>
          <p:spPr bwMode="auto">
            <a:xfrm>
              <a:off x="4425950" y="1660536"/>
              <a:ext cx="617992" cy="0"/>
            </a:xfrm>
            <a:prstGeom prst="line">
              <a:avLst/>
            </a:prstGeom>
            <a:solidFill>
              <a:schemeClr val="accent1"/>
            </a:solidFill>
            <a:ln w="28575" cap="flat" cmpd="sng" algn="ctr">
              <a:solidFill>
                <a:schemeClr val="tx1"/>
              </a:solidFill>
              <a:prstDash val="solid"/>
              <a:round/>
              <a:headEnd type="oval" w="med" len="med"/>
              <a:tailEnd type="oval" w="med" len="med"/>
            </a:ln>
            <a:effectLst/>
          </p:spPr>
        </p:cxnSp>
        <p:sp>
          <p:nvSpPr>
            <p:cNvPr id="25" name="Arrow: Right 24"/>
            <p:cNvSpPr/>
            <p:nvPr/>
          </p:nvSpPr>
          <p:spPr bwMode="auto">
            <a:xfrm>
              <a:off x="3714750" y="1476318"/>
              <a:ext cx="596900" cy="350401"/>
            </a:xfrm>
            <a:prstGeom prst="rightArrow">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cs typeface="Arial" charset="0"/>
              </a:endParaRPr>
            </a:p>
          </p:txBody>
        </p:sp>
        <p:cxnSp>
          <p:nvCxnSpPr>
            <p:cNvPr id="31" name="Straight Connector 30"/>
            <p:cNvCxnSpPr/>
            <p:nvPr/>
          </p:nvCxnSpPr>
          <p:spPr bwMode="auto">
            <a:xfrm>
              <a:off x="4679950" y="3406786"/>
              <a:ext cx="234950" cy="0"/>
            </a:xfrm>
            <a:prstGeom prst="line">
              <a:avLst/>
            </a:prstGeom>
            <a:solidFill>
              <a:schemeClr val="accent1"/>
            </a:solidFill>
            <a:ln w="28575" cap="flat" cmpd="sng" algn="ctr">
              <a:solidFill>
                <a:schemeClr val="tx1"/>
              </a:solidFill>
              <a:prstDash val="solid"/>
              <a:round/>
              <a:headEnd type="oval" w="med" len="med"/>
              <a:tailEnd type="oval" w="med" len="med"/>
            </a:ln>
            <a:effectLst/>
          </p:spPr>
        </p:cxnSp>
        <p:sp>
          <p:nvSpPr>
            <p:cNvPr id="32" name="Arrow: Right 31"/>
            <p:cNvSpPr/>
            <p:nvPr/>
          </p:nvSpPr>
          <p:spPr bwMode="auto">
            <a:xfrm>
              <a:off x="3714750" y="3222568"/>
              <a:ext cx="596900" cy="350401"/>
            </a:xfrm>
            <a:prstGeom prst="rightArrow">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cs typeface="Arial" charset="0"/>
              </a:endParaRPr>
            </a:p>
          </p:txBody>
        </p:sp>
        <p:cxnSp>
          <p:nvCxnSpPr>
            <p:cNvPr id="33" name="Straight Connector 32"/>
            <p:cNvCxnSpPr/>
            <p:nvPr/>
          </p:nvCxnSpPr>
          <p:spPr bwMode="auto">
            <a:xfrm>
              <a:off x="2870200" y="3406786"/>
              <a:ext cx="617992" cy="0"/>
            </a:xfrm>
            <a:prstGeom prst="line">
              <a:avLst/>
            </a:prstGeom>
            <a:solidFill>
              <a:schemeClr val="accent1"/>
            </a:solidFill>
            <a:ln w="28575" cap="flat" cmpd="sng" algn="ctr">
              <a:solidFill>
                <a:schemeClr val="tx1"/>
              </a:solidFill>
              <a:prstDash val="solid"/>
              <a:round/>
              <a:headEnd type="oval" w="med" len="med"/>
              <a:tailEnd type="oval" w="med" len="med"/>
            </a:ln>
            <a:effectLst/>
          </p:spPr>
        </p:cxnSp>
        <p:cxnSp>
          <p:nvCxnSpPr>
            <p:cNvPr id="35" name="Straight Connector 34"/>
            <p:cNvCxnSpPr/>
            <p:nvPr/>
          </p:nvCxnSpPr>
          <p:spPr bwMode="auto">
            <a:xfrm>
              <a:off x="4679950" y="4994286"/>
              <a:ext cx="363992" cy="0"/>
            </a:xfrm>
            <a:prstGeom prst="line">
              <a:avLst/>
            </a:prstGeom>
            <a:solidFill>
              <a:schemeClr val="accent1"/>
            </a:solidFill>
            <a:ln w="28575" cap="flat" cmpd="sng" algn="ctr">
              <a:solidFill>
                <a:schemeClr val="tx1"/>
              </a:solidFill>
              <a:prstDash val="solid"/>
              <a:round/>
              <a:headEnd type="oval" w="med" len="med"/>
              <a:tailEnd type="oval" w="med" len="med"/>
            </a:ln>
            <a:effectLst/>
          </p:spPr>
        </p:cxnSp>
        <p:cxnSp>
          <p:nvCxnSpPr>
            <p:cNvPr id="36" name="Straight Connector 35"/>
            <p:cNvCxnSpPr/>
            <p:nvPr/>
          </p:nvCxnSpPr>
          <p:spPr bwMode="auto">
            <a:xfrm>
              <a:off x="2870200" y="4994286"/>
              <a:ext cx="617992" cy="0"/>
            </a:xfrm>
            <a:prstGeom prst="line">
              <a:avLst/>
            </a:prstGeom>
            <a:solidFill>
              <a:schemeClr val="accent1"/>
            </a:solidFill>
            <a:ln w="28575" cap="flat" cmpd="sng" algn="ctr">
              <a:solidFill>
                <a:schemeClr val="tx1"/>
              </a:solidFill>
              <a:prstDash val="solid"/>
              <a:round/>
              <a:headEnd type="oval" w="med" len="med"/>
              <a:tailEnd type="oval" w="med" len="med"/>
            </a:ln>
            <a:effectLst/>
          </p:spPr>
        </p:cxnSp>
        <p:cxnSp>
          <p:nvCxnSpPr>
            <p:cNvPr id="37" name="Straight Connector 36"/>
            <p:cNvCxnSpPr/>
            <p:nvPr/>
          </p:nvCxnSpPr>
          <p:spPr bwMode="auto">
            <a:xfrm>
              <a:off x="2870200" y="5413386"/>
              <a:ext cx="425450" cy="0"/>
            </a:xfrm>
            <a:prstGeom prst="line">
              <a:avLst/>
            </a:prstGeom>
            <a:solidFill>
              <a:schemeClr val="accent1"/>
            </a:solidFill>
            <a:ln w="28575" cap="flat" cmpd="sng" algn="ctr">
              <a:solidFill>
                <a:schemeClr val="tx1"/>
              </a:solidFill>
              <a:prstDash val="solid"/>
              <a:round/>
              <a:headEnd type="oval" w="med" len="med"/>
              <a:tailEnd type="oval" w="med" len="med"/>
            </a:ln>
            <a:effectLst/>
          </p:spPr>
        </p:cxnSp>
        <p:cxnSp>
          <p:nvCxnSpPr>
            <p:cNvPr id="39" name="Straight Connector 38"/>
            <p:cNvCxnSpPr/>
            <p:nvPr/>
          </p:nvCxnSpPr>
          <p:spPr bwMode="auto">
            <a:xfrm>
              <a:off x="4679950" y="5413386"/>
              <a:ext cx="234950" cy="0"/>
            </a:xfrm>
            <a:prstGeom prst="line">
              <a:avLst/>
            </a:prstGeom>
            <a:solidFill>
              <a:schemeClr val="accent1"/>
            </a:solidFill>
            <a:ln w="28575" cap="flat" cmpd="sng" algn="ctr">
              <a:solidFill>
                <a:schemeClr val="tx1"/>
              </a:solidFill>
              <a:prstDash val="solid"/>
              <a:round/>
              <a:headEnd type="oval" w="med" len="med"/>
              <a:tailEnd type="oval" w="med" len="med"/>
            </a:ln>
            <a:effectLst/>
          </p:spPr>
        </p:cxnSp>
        <p:sp>
          <p:nvSpPr>
            <p:cNvPr id="41" name="Arrow: Right 40"/>
            <p:cNvSpPr/>
            <p:nvPr/>
          </p:nvSpPr>
          <p:spPr bwMode="auto">
            <a:xfrm>
              <a:off x="3714750" y="5064068"/>
              <a:ext cx="596900" cy="350401"/>
            </a:xfrm>
            <a:prstGeom prst="rightArrow">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cs typeface="Arial" charset="0"/>
              </a:endParaRPr>
            </a:p>
          </p:txBody>
        </p:sp>
        <p:sp>
          <p:nvSpPr>
            <p:cNvPr id="43" name="TextBox 42"/>
            <p:cNvSpPr txBox="1"/>
            <p:nvPr/>
          </p:nvSpPr>
          <p:spPr>
            <a:xfrm>
              <a:off x="3593419" y="4093844"/>
              <a:ext cx="972231" cy="246221"/>
            </a:xfrm>
            <a:prstGeom prst="rect">
              <a:avLst/>
            </a:prstGeom>
            <a:noFill/>
          </p:spPr>
          <p:txBody>
            <a:bodyPr wrap="square" rtlCol="0">
              <a:spAutoFit/>
            </a:bodyPr>
            <a:lstStyle/>
            <a:p>
              <a:r>
                <a:rPr lang="en-GB" sz="1000" b="1" dirty="0"/>
                <a:t>Resize Line</a:t>
              </a:r>
            </a:p>
          </p:txBody>
        </p:sp>
        <p:sp>
          <p:nvSpPr>
            <p:cNvPr id="44" name="TextBox 43"/>
            <p:cNvSpPr txBox="1"/>
            <p:nvPr/>
          </p:nvSpPr>
          <p:spPr>
            <a:xfrm>
              <a:off x="3478326" y="6015361"/>
              <a:ext cx="1035731" cy="246221"/>
            </a:xfrm>
            <a:prstGeom prst="rect">
              <a:avLst/>
            </a:prstGeom>
            <a:noFill/>
          </p:spPr>
          <p:txBody>
            <a:bodyPr wrap="square" rtlCol="0">
              <a:spAutoFit/>
            </a:bodyPr>
            <a:lstStyle/>
            <a:p>
              <a:r>
                <a:rPr lang="en-GB" sz="1000" b="1" dirty="0"/>
                <a:t>Rescale Line</a:t>
              </a:r>
            </a:p>
          </p:txBody>
        </p:sp>
      </p:grpSp>
      <p:sp>
        <p:nvSpPr>
          <p:cNvPr id="27" name="TextBox 26"/>
          <p:cNvSpPr txBox="1"/>
          <p:nvPr/>
        </p:nvSpPr>
        <p:spPr>
          <a:xfrm>
            <a:off x="729570" y="106790"/>
            <a:ext cx="6429829" cy="415498"/>
          </a:xfrm>
          <a:prstGeom prst="rect">
            <a:avLst/>
          </a:prstGeom>
          <a:noFill/>
        </p:spPr>
        <p:txBody>
          <a:bodyPr wrap="square" rtlCol="0">
            <a:spAutoFit/>
          </a:bodyPr>
          <a:lstStyle/>
          <a:p>
            <a:r>
              <a:rPr lang="en-US" dirty="0">
                <a:solidFill>
                  <a:srgbClr val="FF6600"/>
                </a:solidFill>
                <a:latin typeface="Gill Sans"/>
                <a:cs typeface="Gill Sans"/>
              </a:rPr>
              <a:t>Gate Transformer</a:t>
            </a:r>
          </a:p>
        </p:txBody>
      </p:sp>
      <p:sp>
        <p:nvSpPr>
          <p:cNvPr id="22" name="Oval 21"/>
          <p:cNvSpPr>
            <a:spLocks noChangeAspect="1"/>
          </p:cNvSpPr>
          <p:nvPr/>
        </p:nvSpPr>
        <p:spPr bwMode="auto">
          <a:xfrm>
            <a:off x="471750" y="4044249"/>
            <a:ext cx="108000" cy="108000"/>
          </a:xfrm>
          <a:prstGeom prst="ellipse">
            <a:avLst/>
          </a:prstGeom>
          <a:solidFill>
            <a:schemeClr val="tx1">
              <a:lumMod val="65000"/>
              <a:lumOff val="35000"/>
            </a:schemeClr>
          </a:solidFill>
          <a:ln w="38100" cap="flat" cmpd="sng" algn="ctr">
            <a:solidFill>
              <a:schemeClr val="tx1">
                <a:lumMod val="65000"/>
                <a:lumOff val="3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cs typeface="Arial" charset="0"/>
            </a:endParaRPr>
          </a:p>
        </p:txBody>
      </p:sp>
    </p:spTree>
    <p:extLst>
      <p:ext uri="{BB962C8B-B14F-4D97-AF65-F5344CB8AC3E}">
        <p14:creationId xmlns:p14="http://schemas.microsoft.com/office/powerpoint/2010/main" val="2756084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29570" y="106790"/>
            <a:ext cx="6429829" cy="415498"/>
          </a:xfrm>
          <a:prstGeom prst="rect">
            <a:avLst/>
          </a:prstGeom>
          <a:noFill/>
        </p:spPr>
        <p:txBody>
          <a:bodyPr wrap="square" rtlCol="0">
            <a:spAutoFit/>
          </a:bodyPr>
          <a:lstStyle/>
          <a:p>
            <a:r>
              <a:rPr lang="en-US" dirty="0">
                <a:solidFill>
                  <a:srgbClr val="FF6600"/>
                </a:solidFill>
                <a:latin typeface="Gill Sans"/>
                <a:cs typeface="Gill Sans"/>
              </a:rPr>
              <a:t>Connecting layers by spatial join</a:t>
            </a:r>
          </a:p>
        </p:txBody>
      </p:sp>
      <p:sp>
        <p:nvSpPr>
          <p:cNvPr id="5" name="Oval 4"/>
          <p:cNvSpPr>
            <a:spLocks noChangeAspect="1"/>
          </p:cNvSpPr>
          <p:nvPr/>
        </p:nvSpPr>
        <p:spPr bwMode="auto">
          <a:xfrm>
            <a:off x="471750" y="4044249"/>
            <a:ext cx="108000" cy="108000"/>
          </a:xfrm>
          <a:prstGeom prst="ellipse">
            <a:avLst/>
          </a:prstGeom>
          <a:solidFill>
            <a:schemeClr val="tx1">
              <a:lumMod val="65000"/>
              <a:lumOff val="35000"/>
            </a:schemeClr>
          </a:solidFill>
          <a:ln w="38100" cap="flat" cmpd="sng" algn="ctr">
            <a:solidFill>
              <a:schemeClr val="tx1">
                <a:lumMod val="65000"/>
                <a:lumOff val="3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cs typeface="Arial" charset="0"/>
            </a:endParaRPr>
          </a:p>
        </p:txBody>
      </p:sp>
      <p:pic>
        <p:nvPicPr>
          <p:cNvPr id="2" name="Picture 1" descr="2017-07-02 04.11.17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8963" y="975593"/>
            <a:ext cx="5906268" cy="6585670"/>
          </a:xfrm>
          <a:prstGeom prst="rect">
            <a:avLst/>
          </a:prstGeom>
        </p:spPr>
      </p:pic>
      <p:sp>
        <p:nvSpPr>
          <p:cNvPr id="6" name="TextBox 5"/>
          <p:cNvSpPr txBox="1"/>
          <p:nvPr/>
        </p:nvSpPr>
        <p:spPr>
          <a:xfrm>
            <a:off x="5345114" y="709613"/>
            <a:ext cx="5280904" cy="397545"/>
          </a:xfrm>
          <a:prstGeom prst="rect">
            <a:avLst/>
          </a:prstGeom>
          <a:noFill/>
        </p:spPr>
        <p:txBody>
          <a:bodyPr wrap="square" rtlCol="0">
            <a:spAutoFit/>
          </a:bodyPr>
          <a:lstStyle/>
          <a:p>
            <a:pPr>
              <a:lnSpc>
                <a:spcPct val="150000"/>
              </a:lnSpc>
            </a:pPr>
            <a:r>
              <a:rPr lang="en-GB" sz="1400" dirty="0">
                <a:latin typeface="Gill Sans"/>
                <a:cs typeface="Gill Sans"/>
              </a:rPr>
              <a:t>Use the ‘Join attributes by location’ from the processing toolbox</a:t>
            </a:r>
          </a:p>
        </p:txBody>
      </p:sp>
    </p:spTree>
    <p:extLst>
      <p:ext uri="{BB962C8B-B14F-4D97-AF65-F5344CB8AC3E}">
        <p14:creationId xmlns:p14="http://schemas.microsoft.com/office/powerpoint/2010/main" val="268344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29570" y="106790"/>
            <a:ext cx="6429829" cy="415498"/>
          </a:xfrm>
          <a:prstGeom prst="rect">
            <a:avLst/>
          </a:prstGeom>
          <a:noFill/>
        </p:spPr>
        <p:txBody>
          <a:bodyPr wrap="square" rtlCol="0">
            <a:spAutoFit/>
          </a:bodyPr>
          <a:lstStyle/>
          <a:p>
            <a:r>
              <a:rPr lang="en-US" dirty="0">
                <a:solidFill>
                  <a:srgbClr val="FF6600"/>
                </a:solidFill>
                <a:latin typeface="Gill Sans"/>
                <a:cs typeface="Gill Sans"/>
              </a:rPr>
              <a:t>Statistical analysis of two variables</a:t>
            </a:r>
          </a:p>
        </p:txBody>
      </p:sp>
      <p:sp>
        <p:nvSpPr>
          <p:cNvPr id="5" name="Oval 4"/>
          <p:cNvSpPr>
            <a:spLocks noChangeAspect="1"/>
          </p:cNvSpPr>
          <p:nvPr/>
        </p:nvSpPr>
        <p:spPr bwMode="auto">
          <a:xfrm>
            <a:off x="471750" y="4044249"/>
            <a:ext cx="108000" cy="108000"/>
          </a:xfrm>
          <a:prstGeom prst="ellipse">
            <a:avLst/>
          </a:prstGeom>
          <a:solidFill>
            <a:schemeClr val="tx1">
              <a:lumMod val="65000"/>
              <a:lumOff val="35000"/>
            </a:schemeClr>
          </a:solidFill>
          <a:ln w="38100" cap="flat" cmpd="sng" algn="ctr">
            <a:solidFill>
              <a:schemeClr val="tx1">
                <a:lumMod val="65000"/>
                <a:lumOff val="3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cs typeface="Arial" charset="0"/>
            </a:endParaRPr>
          </a:p>
        </p:txBody>
      </p:sp>
      <p:pic>
        <p:nvPicPr>
          <p:cNvPr id="4" name="Picture 3" descr="figure 23a_sst_explorer_charts_scatter_int_regression.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171299" y="925758"/>
            <a:ext cx="9144000" cy="5824872"/>
          </a:xfrm>
          <a:prstGeom prst="rect">
            <a:avLst/>
          </a:prstGeom>
        </p:spPr>
      </p:pic>
    </p:spTree>
    <p:extLst>
      <p:ext uri="{BB962C8B-B14F-4D97-AF65-F5344CB8AC3E}">
        <p14:creationId xmlns:p14="http://schemas.microsoft.com/office/powerpoint/2010/main" val="17825985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345114" y="709613"/>
            <a:ext cx="5280904" cy="1182375"/>
          </a:xfrm>
          <a:prstGeom prst="rect">
            <a:avLst/>
          </a:prstGeom>
          <a:noFill/>
        </p:spPr>
        <p:txBody>
          <a:bodyPr wrap="square" rtlCol="0">
            <a:spAutoFit/>
          </a:bodyPr>
          <a:lstStyle/>
          <a:p>
            <a:pPr>
              <a:lnSpc>
                <a:spcPct val="150000"/>
              </a:lnSpc>
            </a:pPr>
            <a:r>
              <a:rPr lang="en-GB" sz="2000" b="1" dirty="0">
                <a:latin typeface="Gill Sans"/>
                <a:cs typeface="Gill Sans"/>
              </a:rPr>
              <a:t>SST </a:t>
            </a:r>
            <a:r>
              <a:rPr lang="en-GB" sz="2000" b="1" dirty="0" err="1">
                <a:latin typeface="Gill Sans"/>
                <a:cs typeface="Gill Sans"/>
              </a:rPr>
              <a:t>Github</a:t>
            </a:r>
            <a:r>
              <a:rPr lang="en-GB" sz="2000" b="1" dirty="0">
                <a:latin typeface="Gill Sans"/>
                <a:cs typeface="Gill Sans"/>
              </a:rPr>
              <a:t> repository</a:t>
            </a:r>
          </a:p>
          <a:p>
            <a:pPr>
              <a:lnSpc>
                <a:spcPct val="150000"/>
              </a:lnSpc>
            </a:pPr>
            <a:endParaRPr lang="en-GB" sz="1400" dirty="0">
              <a:latin typeface="Gill Sans"/>
              <a:cs typeface="Gill Sans"/>
            </a:endParaRPr>
          </a:p>
          <a:p>
            <a:pPr>
              <a:lnSpc>
                <a:spcPct val="150000"/>
              </a:lnSpc>
            </a:pPr>
            <a:r>
              <a:rPr lang="en-GB" sz="1400" dirty="0">
                <a:latin typeface="Gill Sans"/>
                <a:cs typeface="Gill Sans"/>
              </a:rPr>
              <a:t>https://</a:t>
            </a:r>
            <a:r>
              <a:rPr lang="en-GB" sz="1400" dirty="0" err="1">
                <a:latin typeface="Gill Sans"/>
                <a:cs typeface="Gill Sans"/>
              </a:rPr>
              <a:t>github.com</a:t>
            </a:r>
            <a:r>
              <a:rPr lang="en-GB" sz="1400" dirty="0">
                <a:latin typeface="Gill Sans"/>
                <a:cs typeface="Gill Sans"/>
              </a:rPr>
              <a:t>/</a:t>
            </a:r>
            <a:r>
              <a:rPr lang="en-GB" sz="1400" dirty="0" err="1">
                <a:latin typeface="Gill Sans"/>
                <a:cs typeface="Gill Sans"/>
              </a:rPr>
              <a:t>SpaceGroupUCL</a:t>
            </a:r>
            <a:r>
              <a:rPr lang="en-GB" sz="1400" dirty="0">
                <a:latin typeface="Gill Sans"/>
                <a:cs typeface="Gill Sans"/>
              </a:rPr>
              <a:t>/</a:t>
            </a:r>
            <a:r>
              <a:rPr lang="en-GB" sz="1400" dirty="0" err="1">
                <a:latin typeface="Gill Sans"/>
                <a:cs typeface="Gill Sans"/>
              </a:rPr>
              <a:t>qgisSpaceSyntaxToolkit</a:t>
            </a:r>
            <a:endParaRPr lang="en-GB" sz="1400" dirty="0">
              <a:latin typeface="Gill Sans"/>
              <a:cs typeface="Gill Sans"/>
            </a:endParaRPr>
          </a:p>
        </p:txBody>
      </p:sp>
      <p:sp>
        <p:nvSpPr>
          <p:cNvPr id="6" name="Oval 5"/>
          <p:cNvSpPr>
            <a:spLocks noChangeAspect="1"/>
          </p:cNvSpPr>
          <p:nvPr/>
        </p:nvSpPr>
        <p:spPr bwMode="auto">
          <a:xfrm>
            <a:off x="471750" y="4941645"/>
            <a:ext cx="108000" cy="108000"/>
          </a:xfrm>
          <a:prstGeom prst="ellipse">
            <a:avLst/>
          </a:prstGeom>
          <a:solidFill>
            <a:schemeClr val="tx1">
              <a:lumMod val="65000"/>
              <a:lumOff val="35000"/>
            </a:schemeClr>
          </a:solidFill>
          <a:ln w="38100" cap="flat" cmpd="sng" algn="ctr">
            <a:solidFill>
              <a:schemeClr val="tx1">
                <a:lumMod val="65000"/>
                <a:lumOff val="3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1042988" rtl="0" eaLnBrk="1" fontAlgn="base" latinLnBrk="0" hangingPunct="1">
              <a:lnSpc>
                <a:spcPct val="100000"/>
              </a:lnSpc>
              <a:spcBef>
                <a:spcPct val="0"/>
              </a:spcBef>
              <a:spcAft>
                <a:spcPct val="0"/>
              </a:spcAft>
              <a:buClrTx/>
              <a:buSzTx/>
              <a:buFontTx/>
              <a:buNone/>
              <a:tabLst/>
            </a:pPr>
            <a:endParaRPr kumimoji="0" lang="en-US" sz="2100" b="0" i="0" u="none" strike="noStrike" cap="none" normalizeH="0" baseline="0">
              <a:ln>
                <a:noFill/>
              </a:ln>
              <a:solidFill>
                <a:schemeClr val="tx1"/>
              </a:solidFill>
              <a:effectLst/>
              <a:latin typeface="Arial" charset="0"/>
              <a:cs typeface="Arial" charset="0"/>
            </a:endParaRPr>
          </a:p>
        </p:txBody>
      </p:sp>
      <p:pic>
        <p:nvPicPr>
          <p:cNvPr id="2" name="Picture 1" descr="2017-07-02 03.18.30 pm.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5508" y="2018502"/>
            <a:ext cx="5912946" cy="4841179"/>
          </a:xfrm>
          <a:prstGeom prst="rect">
            <a:avLst/>
          </a:prstGeom>
        </p:spPr>
      </p:pic>
    </p:spTree>
    <p:extLst>
      <p:ext uri="{BB962C8B-B14F-4D97-AF65-F5344CB8AC3E}">
        <p14:creationId xmlns:p14="http://schemas.microsoft.com/office/powerpoint/2010/main" val="1759085470"/>
      </p:ext>
    </p:extLst>
  </p:cSld>
  <p:clrMapOvr>
    <a:masterClrMapping/>
  </p:clrMapOvr>
</p:sld>
</file>

<file path=ppt/theme/theme1.xml><?xml version="1.0" encoding="utf-8"?>
<a:theme xmlns:a="http://schemas.openxmlformats.org/drawingml/2006/main" name="1_Default Design">
  <a:themeElements>
    <a:clrScheme name="1_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1_Default Design">
      <a:majorFont>
        <a:latin typeface="Times New Roman"/>
        <a:ea typeface=""/>
        <a:cs typeface="Arial"/>
      </a:majorFont>
      <a:minorFont>
        <a:latin typeface="Times New Roman"/>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1042988" rtl="0" eaLnBrk="1" fontAlgn="base" latinLnBrk="0" hangingPunct="1">
          <a:lnSpc>
            <a:spcPct val="100000"/>
          </a:lnSpc>
          <a:spcBef>
            <a:spcPct val="0"/>
          </a:spcBef>
          <a:spcAft>
            <a:spcPct val="0"/>
          </a:spcAft>
          <a:buClrTx/>
          <a:buSzTx/>
          <a:buFontTx/>
          <a:buNone/>
          <a:tabLst/>
          <a:defRPr kumimoji="0" lang="en-GB" sz="2100" b="0" i="0" u="none"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1042988" rtl="0" eaLnBrk="1" fontAlgn="base" latinLnBrk="0" hangingPunct="1">
          <a:lnSpc>
            <a:spcPct val="100000"/>
          </a:lnSpc>
          <a:spcBef>
            <a:spcPct val="0"/>
          </a:spcBef>
          <a:spcAft>
            <a:spcPct val="0"/>
          </a:spcAft>
          <a:buClrTx/>
          <a:buSzTx/>
          <a:buFontTx/>
          <a:buNone/>
          <a:tabLst/>
          <a:defRPr kumimoji="0" lang="en-GB" sz="2100" b="0" i="0" u="none" strike="noStrike" cap="none" normalizeH="0" baseline="0" smtClean="0">
            <a:ln>
              <a:noFill/>
            </a:ln>
            <a:solidFill>
              <a:schemeClr val="tx1"/>
            </a:solidFill>
            <a:effectLst/>
            <a:latin typeface="Arial" charset="0"/>
            <a:cs typeface="Arial" charset="0"/>
          </a:defRPr>
        </a:defPPr>
      </a:lstStyle>
    </a:lnDef>
  </a:objectDefaults>
  <a:extraClrSchemeLst>
    <a:extraClrScheme>
      <a:clrScheme name="1_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16809</TotalTime>
  <Words>339</Words>
  <Application>Microsoft Macintosh PowerPoint</Application>
  <PresentationFormat>Custom</PresentationFormat>
  <Paragraphs>80</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1_Default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Space Syntax Limited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Space Syntax</dc:creator>
  <cp:lastModifiedBy>ioanna</cp:lastModifiedBy>
  <cp:revision>505</cp:revision>
  <cp:lastPrinted>2015-10-13T08:50:12Z</cp:lastPrinted>
  <dcterms:created xsi:type="dcterms:W3CDTF">2007-05-22T11:40:12Z</dcterms:created>
  <dcterms:modified xsi:type="dcterms:W3CDTF">2017-11-27T21:54:12Z</dcterms:modified>
</cp:coreProperties>
</file>